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356" y="1400047"/>
            <a:ext cx="7557287" cy="2267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Relationship Id="rId4" Type="http://schemas.openxmlformats.org/officeDocument/2006/relationships/image" Target="../media/image5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Relationship Id="rId4" Type="http://schemas.openxmlformats.org/officeDocument/2006/relationships/image" Target="../media/image7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jpg"/><Relationship Id="rId4" Type="http://schemas.openxmlformats.org/officeDocument/2006/relationships/image" Target="../media/image7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jpg"/><Relationship Id="rId4" Type="http://schemas.openxmlformats.org/officeDocument/2006/relationships/image" Target="../media/image9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Relationship Id="rId4" Type="http://schemas.openxmlformats.org/officeDocument/2006/relationships/image" Target="../media/image9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jpg"/><Relationship Id="rId4" Type="http://schemas.openxmlformats.org/officeDocument/2006/relationships/image" Target="../media/image10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jpg"/><Relationship Id="rId4" Type="http://schemas.openxmlformats.org/officeDocument/2006/relationships/image" Target="../media/image11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jpg"/><Relationship Id="rId4" Type="http://schemas.openxmlformats.org/officeDocument/2006/relationships/image" Target="../media/image12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jpg"/><Relationship Id="rId4" Type="http://schemas.openxmlformats.org/officeDocument/2006/relationships/image" Target="../media/image12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Relationship Id="rId4" Type="http://schemas.openxmlformats.org/officeDocument/2006/relationships/image" Target="../media/image139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376421" y="2247264"/>
            <a:ext cx="239141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</a:rPr>
              <a:t>CSS</a:t>
            </a:r>
            <a:r>
              <a:rPr dirty="0" sz="3600" spc="-90">
                <a:solidFill>
                  <a:srgbClr val="252525"/>
                </a:solidFill>
              </a:rPr>
              <a:t> </a:t>
            </a: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第一天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1424304"/>
            <a:ext cx="1122680" cy="56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1.</a:t>
            </a:r>
            <a:r>
              <a:rPr dirty="0" sz="12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spc="-5" b="1">
                <a:solidFill>
                  <a:srgbClr val="585858"/>
                </a:solidFill>
                <a:latin typeface="微软雅黑"/>
                <a:cs typeface="微软雅黑"/>
              </a:rPr>
              <a:t>样式格式书写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400">
              <a:latin typeface="Times New Roman"/>
              <a:cs typeface="Times New Roman"/>
            </a:endParaRPr>
          </a:p>
          <a:p>
            <a:pPr marL="8128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紧凑格式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9050" y="2132076"/>
            <a:ext cx="6527165" cy="524510"/>
          </a:xfrm>
          <a:custGeom>
            <a:avLst/>
            <a:gdLst/>
            <a:ahLst/>
            <a:cxnLst/>
            <a:rect l="l" t="t" r="r" b="b"/>
            <a:pathLst>
              <a:path w="6527165" h="524510">
                <a:moveTo>
                  <a:pt x="0" y="524510"/>
                </a:moveTo>
                <a:lnTo>
                  <a:pt x="6526910" y="524510"/>
                </a:lnTo>
                <a:lnTo>
                  <a:pt x="6526910" y="0"/>
                </a:lnTo>
                <a:lnTo>
                  <a:pt x="0" y="0"/>
                </a:lnTo>
                <a:lnTo>
                  <a:pt x="0" y="52451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9050" y="2132076"/>
            <a:ext cx="6527165" cy="524510"/>
          </a:xfrm>
          <a:prstGeom prst="rect">
            <a:avLst/>
          </a:prstGeom>
        </p:spPr>
        <p:txBody>
          <a:bodyPr wrap="square" lIns="0" tIns="623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"/>
              </a:spcBef>
            </a:pPr>
            <a:endParaRPr sz="11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h3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-5">
                <a:latin typeface="Courier New"/>
                <a:cs typeface="Courier New"/>
              </a:rPr>
              <a:t>color: </a:t>
            </a:r>
            <a:r>
              <a:rPr dirty="0" sz="1050" spc="-10">
                <a:latin typeface="Courier New"/>
                <a:cs typeface="Courier New"/>
              </a:rPr>
              <a:t>deeppink;font-size:</a:t>
            </a:r>
            <a:r>
              <a:rPr dirty="0" sz="1050" spc="-5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20px;}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854" y="2840608"/>
            <a:ext cx="79121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展开格式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9050" y="3137319"/>
            <a:ext cx="6527165" cy="1114425"/>
          </a:xfrm>
          <a:custGeom>
            <a:avLst/>
            <a:gdLst/>
            <a:ahLst/>
            <a:cxnLst/>
            <a:rect l="l" t="t" r="r" b="b"/>
            <a:pathLst>
              <a:path w="6527165" h="1114425">
                <a:moveTo>
                  <a:pt x="0" y="1114412"/>
                </a:moveTo>
                <a:lnTo>
                  <a:pt x="6526910" y="1114412"/>
                </a:lnTo>
                <a:lnTo>
                  <a:pt x="6526910" y="0"/>
                </a:lnTo>
                <a:lnTo>
                  <a:pt x="0" y="0"/>
                </a:lnTo>
                <a:lnTo>
                  <a:pt x="0" y="111441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9050" y="3137319"/>
            <a:ext cx="6527165" cy="1114425"/>
          </a:xfrm>
          <a:prstGeom prst="rect">
            <a:avLst/>
          </a:prstGeom>
        </p:spPr>
        <p:txBody>
          <a:bodyPr wrap="square" lIns="0" tIns="619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8"/>
              </a:spcBef>
            </a:pPr>
            <a:endParaRPr sz="8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h3</a:t>
            </a:r>
            <a:r>
              <a:rPr dirty="0" sz="1050" spc="-10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color:</a:t>
            </a:r>
            <a:r>
              <a:rPr dirty="0" sz="1050" spc="-8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pink;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font-size: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20px;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854" y="4385005"/>
            <a:ext cx="220408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强烈推荐第二种格式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因为更直观。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代码风格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/>
          <p:nvPr/>
        </p:nvSpPr>
        <p:spPr>
          <a:xfrm>
            <a:off x="827430" y="1821256"/>
            <a:ext cx="6538595" cy="842644"/>
          </a:xfrm>
          <a:custGeom>
            <a:avLst/>
            <a:gdLst/>
            <a:ahLst/>
            <a:cxnLst/>
            <a:rect l="l" t="t" r="r" b="b"/>
            <a:pathLst>
              <a:path w="6538595" h="842644">
                <a:moveTo>
                  <a:pt x="0" y="842441"/>
                </a:moveTo>
                <a:lnTo>
                  <a:pt x="6538595" y="842441"/>
                </a:lnTo>
                <a:lnTo>
                  <a:pt x="6538595" y="0"/>
                </a:lnTo>
                <a:lnTo>
                  <a:pt x="0" y="0"/>
                </a:lnTo>
                <a:lnTo>
                  <a:pt x="0" y="842441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7430" y="1821256"/>
            <a:ext cx="6538595" cy="842644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840"/>
              </a:spcBef>
            </a:pPr>
            <a:r>
              <a:rPr dirty="0" sz="1050" spc="-5">
                <a:latin typeface="Courier New"/>
                <a:cs typeface="Courier New"/>
              </a:rPr>
              <a:t>h3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pink;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7430" y="2954299"/>
            <a:ext cx="6538595" cy="956944"/>
          </a:xfrm>
          <a:custGeom>
            <a:avLst/>
            <a:gdLst/>
            <a:ahLst/>
            <a:cxnLst/>
            <a:rect l="l" t="t" r="r" b="b"/>
            <a:pathLst>
              <a:path w="6538595" h="956945">
                <a:moveTo>
                  <a:pt x="0" y="956944"/>
                </a:moveTo>
                <a:lnTo>
                  <a:pt x="6538595" y="956944"/>
                </a:lnTo>
                <a:lnTo>
                  <a:pt x="6538595" y="0"/>
                </a:lnTo>
                <a:lnTo>
                  <a:pt x="0" y="0"/>
                </a:lnTo>
                <a:lnTo>
                  <a:pt x="0" y="95694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7430" y="2954299"/>
            <a:ext cx="6538595" cy="956944"/>
          </a:xfrm>
          <a:prstGeom prst="rect">
            <a:avLst/>
          </a:prstGeom>
        </p:spPr>
        <p:txBody>
          <a:bodyPr wrap="square" lIns="0" tIns="3671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8"/>
              </a:spcBef>
            </a:pPr>
            <a:endParaRPr sz="11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H3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PINK;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" y="4100321"/>
            <a:ext cx="483298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强烈推荐样式选择器，属性名，属性值关键字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全部使用小写字母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，特殊情况除外。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274" y="1424304"/>
            <a:ext cx="9702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2.</a:t>
            </a:r>
            <a:r>
              <a:rPr dirty="0" sz="12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spc="-5" b="1">
                <a:solidFill>
                  <a:srgbClr val="585858"/>
                </a:solidFill>
                <a:latin typeface="微软雅黑"/>
                <a:cs typeface="微软雅黑"/>
              </a:rPr>
              <a:t>样式大小写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代码风格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2915920"/>
            <a:ext cx="252666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属性值前面，冒号后面，保留一个空格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选择器（标签）和大括号中间保留空格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0255" y="1805470"/>
            <a:ext cx="6607175" cy="920115"/>
          </a:xfrm>
          <a:custGeom>
            <a:avLst/>
            <a:gdLst/>
            <a:ahLst/>
            <a:cxnLst/>
            <a:rect l="l" t="t" r="r" b="b"/>
            <a:pathLst>
              <a:path w="6607175" h="920114">
                <a:moveTo>
                  <a:pt x="0" y="919695"/>
                </a:moveTo>
                <a:lnTo>
                  <a:pt x="6606667" y="919695"/>
                </a:lnTo>
                <a:lnTo>
                  <a:pt x="6606667" y="0"/>
                </a:lnTo>
                <a:lnTo>
                  <a:pt x="0" y="0"/>
                </a:lnTo>
                <a:lnTo>
                  <a:pt x="0" y="91969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0255" y="1805470"/>
            <a:ext cx="6607175" cy="920115"/>
          </a:xfrm>
          <a:prstGeom prst="rect">
            <a:avLst/>
          </a:prstGeom>
        </p:spPr>
        <p:txBody>
          <a:bodyPr wrap="square" lIns="0" tIns="6641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2"/>
              </a:spcBef>
            </a:pPr>
            <a:endParaRPr sz="9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h3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pink;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4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274" y="1424304"/>
            <a:ext cx="8178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3.</a:t>
            </a:r>
            <a:r>
              <a:rPr dirty="0" sz="1200" spc="-10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空格规范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代码风格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2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23120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选择器的作用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3356" y="1400047"/>
            <a:ext cx="6538595" cy="2267585"/>
          </a:xfrm>
          <a:custGeom>
            <a:avLst/>
            <a:gdLst/>
            <a:ahLst/>
            <a:cxnLst/>
            <a:rect l="l" t="t" r="r" b="b"/>
            <a:pathLst>
              <a:path w="6538595" h="2267585">
                <a:moveTo>
                  <a:pt x="0" y="2267585"/>
                </a:moveTo>
                <a:lnTo>
                  <a:pt x="6538595" y="2267585"/>
                </a:lnTo>
                <a:lnTo>
                  <a:pt x="6538595" y="0"/>
                </a:lnTo>
                <a:lnTo>
                  <a:pt x="0" y="0"/>
                </a:lnTo>
                <a:lnTo>
                  <a:pt x="0" y="226758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033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90"/>
              </a:spcBef>
            </a:pPr>
            <a:r>
              <a:rPr dirty="0" spc="-5">
                <a:latin typeface="Calibri"/>
                <a:cs typeface="Calibri"/>
              </a:rPr>
              <a:t>&lt;div&gt;</a:t>
            </a:r>
            <a:r>
              <a:rPr dirty="0" spc="-5">
                <a:latin typeface="宋体"/>
                <a:cs typeface="宋体"/>
              </a:rPr>
              <a:t>我是</a:t>
            </a:r>
            <a:r>
              <a:rPr dirty="0" spc="-5">
                <a:latin typeface="Calibri"/>
                <a:cs typeface="Calibri"/>
              </a:rPr>
              <a:t>div&lt;/div&gt;</a:t>
            </a: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 spc="-5">
                <a:latin typeface="Calibri"/>
                <a:cs typeface="Calibri"/>
              </a:rPr>
              <a:t>&lt;div&gt;</a:t>
            </a:r>
            <a:r>
              <a:rPr dirty="0" spc="-5">
                <a:latin typeface="宋体"/>
                <a:cs typeface="宋体"/>
              </a:rPr>
              <a:t>我是</a:t>
            </a:r>
            <a:r>
              <a:rPr dirty="0" spc="-5">
                <a:latin typeface="Calibri"/>
                <a:cs typeface="Calibri"/>
              </a:rPr>
              <a:t>div&lt;/div&gt;</a:t>
            </a:r>
          </a:p>
          <a:p>
            <a:pPr marL="91440">
              <a:lnSpc>
                <a:spcPct val="100000"/>
              </a:lnSpc>
              <a:spcBef>
                <a:spcPts val="625"/>
              </a:spcBef>
            </a:pPr>
            <a:r>
              <a:rPr dirty="0">
                <a:latin typeface="Calibri"/>
                <a:cs typeface="Calibri"/>
              </a:rPr>
              <a:t>&lt;p&gt;</a:t>
            </a:r>
            <a:r>
              <a:rPr dirty="0">
                <a:latin typeface="宋体"/>
                <a:cs typeface="宋体"/>
              </a:rPr>
              <a:t>我是段落</a:t>
            </a:r>
            <a:r>
              <a:rPr dirty="0">
                <a:latin typeface="Calibri"/>
                <a:cs typeface="Calibri"/>
              </a:rPr>
              <a:t>&lt;/p&gt;</a:t>
            </a: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>
                <a:latin typeface="Calibri"/>
                <a:cs typeface="Calibri"/>
              </a:rPr>
              <a:t>&lt;ul&gt;</a:t>
            </a:r>
          </a:p>
          <a:p>
            <a:pPr marL="242570">
              <a:lnSpc>
                <a:spcPct val="100000"/>
              </a:lnSpc>
              <a:spcBef>
                <a:spcPts val="620"/>
              </a:spcBef>
            </a:pPr>
            <a:r>
              <a:rPr dirty="0" spc="-5">
                <a:latin typeface="Calibri"/>
                <a:cs typeface="Calibri"/>
              </a:rPr>
              <a:t>&lt;li&gt;</a:t>
            </a:r>
            <a:r>
              <a:rPr dirty="0" spc="-5">
                <a:latin typeface="宋体"/>
                <a:cs typeface="宋体"/>
              </a:rPr>
              <a:t>我是</a:t>
            </a:r>
            <a:r>
              <a:rPr dirty="0" spc="-5">
                <a:latin typeface="Calibri"/>
                <a:cs typeface="Calibri"/>
              </a:rPr>
              <a:t>ul</a:t>
            </a:r>
            <a:r>
              <a:rPr dirty="0" spc="-5">
                <a:latin typeface="宋体"/>
                <a:cs typeface="宋体"/>
              </a:rPr>
              <a:t>里面小</a:t>
            </a:r>
            <a:r>
              <a:rPr dirty="0" spc="-5">
                <a:latin typeface="Calibri"/>
                <a:cs typeface="Calibri"/>
              </a:rPr>
              <a:t>li</a:t>
            </a:r>
            <a:r>
              <a:rPr dirty="0" spc="-5">
                <a:latin typeface="宋体"/>
                <a:cs typeface="宋体"/>
              </a:rPr>
              <a:t>哦</a:t>
            </a:r>
            <a:r>
              <a:rPr dirty="0" spc="-5">
                <a:latin typeface="Calibri"/>
                <a:cs typeface="Calibri"/>
              </a:rPr>
              <a:t>&lt;/li&gt;</a:t>
            </a: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>
                <a:latin typeface="Calibri"/>
                <a:cs typeface="Calibri"/>
              </a:rPr>
              <a:t>&lt;/ul&gt;</a:t>
            </a:r>
          </a:p>
          <a:p>
            <a:pPr marL="91440">
              <a:lnSpc>
                <a:spcPct val="100000"/>
              </a:lnSpc>
              <a:spcBef>
                <a:spcPts val="620"/>
              </a:spcBef>
            </a:pPr>
            <a:r>
              <a:rPr dirty="0">
                <a:latin typeface="Calibri"/>
                <a:cs typeface="Calibri"/>
              </a:rPr>
              <a:t>&lt;ol&gt;</a:t>
            </a:r>
          </a:p>
          <a:p>
            <a:pPr marL="273050">
              <a:lnSpc>
                <a:spcPct val="100000"/>
              </a:lnSpc>
              <a:spcBef>
                <a:spcPts val="635"/>
              </a:spcBef>
            </a:pPr>
            <a:r>
              <a:rPr dirty="0" spc="-5">
                <a:latin typeface="Calibri"/>
                <a:cs typeface="Calibri"/>
              </a:rPr>
              <a:t>&lt;li&gt;</a:t>
            </a:r>
            <a:r>
              <a:rPr dirty="0" spc="-5">
                <a:latin typeface="宋体"/>
                <a:cs typeface="宋体"/>
              </a:rPr>
              <a:t>我是</a:t>
            </a:r>
            <a:r>
              <a:rPr dirty="0" spc="-5">
                <a:latin typeface="Calibri"/>
                <a:cs typeface="Calibri"/>
              </a:rPr>
              <a:t>ol</a:t>
            </a:r>
            <a:r>
              <a:rPr dirty="0" spc="-5">
                <a:latin typeface="宋体"/>
                <a:cs typeface="宋体"/>
              </a:rPr>
              <a:t>里面小</a:t>
            </a:r>
            <a:r>
              <a:rPr dirty="0" spc="-5">
                <a:latin typeface="Calibri"/>
                <a:cs typeface="Calibri"/>
              </a:rPr>
              <a:t>li</a:t>
            </a:r>
            <a:r>
              <a:rPr dirty="0" spc="-5">
                <a:latin typeface="宋体"/>
                <a:cs typeface="宋体"/>
              </a:rPr>
              <a:t>哦</a:t>
            </a:r>
            <a:r>
              <a:rPr dirty="0" spc="-5">
                <a:latin typeface="Calibri"/>
                <a:cs typeface="Calibri"/>
              </a:rPr>
              <a:t>&lt;/li&gt;</a:t>
            </a:r>
          </a:p>
          <a:p>
            <a:pPr marL="91440">
              <a:lnSpc>
                <a:spcPct val="100000"/>
              </a:lnSpc>
              <a:spcBef>
                <a:spcPts val="620"/>
              </a:spcBef>
            </a:pPr>
            <a:r>
              <a:rPr dirty="0">
                <a:latin typeface="Calibri"/>
                <a:cs typeface="Calibri"/>
              </a:rPr>
              <a:t>&lt;/ol&gt;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8301" y="3876599"/>
            <a:ext cx="255524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我想把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div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里面的文字改为红色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我想把第一个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div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里面的文字改为红色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我想把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ul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里面的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li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文字改为红色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1443990"/>
            <a:ext cx="64674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选择符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就是根据不同需求把不同的标签选出来这就是选择器的作用。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简单来说，就是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选择标签用的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274" y="3027426"/>
            <a:ext cx="324802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以上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做了两件事：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找到所有的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h1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标签。</a:t>
            </a:r>
            <a:r>
              <a:rPr dirty="0" sz="1050" spc="1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选择器（选对人）。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设置这些标签的样式，比如颜色为红色（做对事）。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301" y="877570"/>
            <a:ext cx="23120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选择器的作用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5183" y="1901964"/>
            <a:ext cx="2727324" cy="841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3532" y="1900440"/>
            <a:ext cx="2730500" cy="845185"/>
          </a:xfrm>
          <a:custGeom>
            <a:avLst/>
            <a:gdLst/>
            <a:ahLst/>
            <a:cxnLst/>
            <a:rect l="l" t="t" r="r" b="b"/>
            <a:pathLst>
              <a:path w="2730500" h="845185">
                <a:moveTo>
                  <a:pt x="0" y="844918"/>
                </a:moveTo>
                <a:lnTo>
                  <a:pt x="2730499" y="844918"/>
                </a:lnTo>
                <a:lnTo>
                  <a:pt x="2730499" y="0"/>
                </a:lnTo>
                <a:lnTo>
                  <a:pt x="0" y="0"/>
                </a:lnTo>
                <a:lnTo>
                  <a:pt x="0" y="844918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469263"/>
            <a:ext cx="483298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分为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基础选择器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复合选择器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两个大类，我们这里先讲解一下基础选择器。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5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基础选择器是由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单个选择器组成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基础选择器又包括：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类选择器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id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通配符选择器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选择器分类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825233" y="2381250"/>
            <a:ext cx="6607175" cy="1509395"/>
          </a:xfrm>
          <a:custGeom>
            <a:avLst/>
            <a:gdLst/>
            <a:ahLst/>
            <a:cxnLst/>
            <a:rect l="l" t="t" r="r" b="b"/>
            <a:pathLst>
              <a:path w="6607175" h="1509395">
                <a:moveTo>
                  <a:pt x="0" y="1509395"/>
                </a:moveTo>
                <a:lnTo>
                  <a:pt x="6606667" y="1509395"/>
                </a:lnTo>
                <a:lnTo>
                  <a:pt x="6606667" y="0"/>
                </a:lnTo>
                <a:lnTo>
                  <a:pt x="0" y="0"/>
                </a:lnTo>
                <a:lnTo>
                  <a:pt x="0" y="150939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5233" y="2381250"/>
            <a:ext cx="6607175" cy="150939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645"/>
              </a:spcBef>
            </a:pPr>
            <a:r>
              <a:rPr dirty="0" sz="1050">
                <a:latin typeface="宋体"/>
                <a:cs typeface="宋体"/>
              </a:rPr>
              <a:t>标签名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algn="just" marL="409575" marR="5120640">
              <a:lnSpc>
                <a:spcPct val="150000"/>
              </a:lnSpc>
              <a:spcBef>
                <a:spcPts val="5"/>
              </a:spcBef>
            </a:pPr>
            <a:r>
              <a:rPr dirty="0" sz="1050">
                <a:latin typeface="宋体"/>
                <a:cs typeface="宋体"/>
              </a:rPr>
              <a:t>属性</a:t>
            </a:r>
            <a:r>
              <a:rPr dirty="0" sz="1050">
                <a:latin typeface="Courier New"/>
                <a:cs typeface="Courier New"/>
              </a:rPr>
              <a:t>1: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属性值</a:t>
            </a:r>
            <a:r>
              <a:rPr dirty="0" sz="1050">
                <a:latin typeface="Courier New"/>
                <a:cs typeface="Courier New"/>
              </a:rPr>
              <a:t>1; </a:t>
            </a:r>
            <a:r>
              <a:rPr dirty="0" sz="1050" spc="-535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</a:t>
            </a:r>
            <a:r>
              <a:rPr dirty="0" sz="1050">
                <a:latin typeface="Courier New"/>
                <a:cs typeface="Courier New"/>
              </a:rPr>
              <a:t>2: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属性值</a:t>
            </a:r>
            <a:r>
              <a:rPr dirty="0" sz="1050">
                <a:latin typeface="Courier New"/>
                <a:cs typeface="Courier New"/>
              </a:rPr>
              <a:t>2; </a:t>
            </a:r>
            <a:r>
              <a:rPr dirty="0" sz="1050" spc="-535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</a:t>
            </a:r>
            <a:r>
              <a:rPr dirty="0" sz="1050">
                <a:latin typeface="Courier New"/>
                <a:cs typeface="Courier New"/>
              </a:rPr>
              <a:t>3: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属性值</a:t>
            </a:r>
            <a:r>
              <a:rPr dirty="0" sz="1050">
                <a:latin typeface="Courier New"/>
                <a:cs typeface="Courier New"/>
              </a:rPr>
              <a:t>3;</a:t>
            </a:r>
            <a:endParaRPr sz="1050">
              <a:latin typeface="Courier New"/>
              <a:cs typeface="Courier New"/>
            </a:endParaRPr>
          </a:p>
          <a:p>
            <a:pPr algn="just" marL="408305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301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标签选择器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301" y="1406525"/>
            <a:ext cx="635762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（元素选择器）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指用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1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标签名称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作为选择器，按标签名称分类，为页面中某一类标签指定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统一的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标签选择器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1406525"/>
            <a:ext cx="6357620" cy="2867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（元素选择器）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指用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9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标签名称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作为选择器，按标签名称分类，为页面中某一类标签指定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统一的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作用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标签选择器可以把某一类标签全部选择出来，比如所有的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&lt;div&gt;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标签和所有的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&lt;span&gt;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优点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能快速为页面中同类型的标签统一设置样式。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缺点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不能设计差异化样式，只能选择全部的当前标签。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379982"/>
            <a:ext cx="48641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如果想要差异化选择不同的标签，单独选一个或者某几个标签，可以使用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类选择器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6884" y="2377960"/>
            <a:ext cx="6589395" cy="1231900"/>
          </a:xfrm>
          <a:custGeom>
            <a:avLst/>
            <a:gdLst/>
            <a:ahLst/>
            <a:cxnLst/>
            <a:rect l="l" t="t" r="r" b="b"/>
            <a:pathLst>
              <a:path w="6589395" h="1231900">
                <a:moveTo>
                  <a:pt x="0" y="1231887"/>
                </a:moveTo>
                <a:lnTo>
                  <a:pt x="6589141" y="1231887"/>
                </a:lnTo>
                <a:lnTo>
                  <a:pt x="6589141" y="0"/>
                </a:lnTo>
                <a:lnTo>
                  <a:pt x="0" y="0"/>
                </a:lnTo>
                <a:lnTo>
                  <a:pt x="0" y="123188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6884" y="2377960"/>
            <a:ext cx="6589395" cy="1231900"/>
          </a:xfrm>
          <a:prstGeom prst="rect">
            <a:avLst/>
          </a:prstGeom>
        </p:spPr>
        <p:txBody>
          <a:bodyPr wrap="square" lIns="0" tIns="57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5">
                <a:latin typeface="Courier New"/>
                <a:cs typeface="Courier New"/>
              </a:rPr>
              <a:t>.</a:t>
            </a:r>
            <a:r>
              <a:rPr dirty="0" sz="1050" spc="5">
                <a:latin typeface="微软雅黑"/>
                <a:cs typeface="微软雅黑"/>
              </a:rPr>
              <a:t>类名</a:t>
            </a:r>
            <a:r>
              <a:rPr dirty="0" sz="1050" spc="-125">
                <a:latin typeface="微软雅黑"/>
                <a:cs typeface="微软雅黑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10209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宋体"/>
                <a:cs typeface="宋体"/>
              </a:rPr>
              <a:t>属性</a:t>
            </a:r>
            <a:r>
              <a:rPr dirty="0" sz="1050">
                <a:latin typeface="Courier New"/>
                <a:cs typeface="Courier New"/>
              </a:rPr>
              <a:t>1: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属性值</a:t>
            </a:r>
            <a:r>
              <a:rPr dirty="0" sz="1050">
                <a:latin typeface="Courier New"/>
                <a:cs typeface="Courier New"/>
              </a:rPr>
              <a:t>1;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675" y="2075942"/>
            <a:ext cx="3822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372" y="3776319"/>
            <a:ext cx="304863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例如，将所有拥有 </a:t>
            </a: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red </a:t>
            </a:r>
            <a:r>
              <a:rPr dirty="0" sz="1050" spc="5">
                <a:solidFill>
                  <a:srgbClr val="333333"/>
                </a:solidFill>
                <a:latin typeface="微软雅黑"/>
                <a:cs typeface="微软雅黑"/>
              </a:rPr>
              <a:t>类的 </a:t>
            </a: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HTML</a:t>
            </a:r>
            <a:r>
              <a:rPr dirty="0" sz="1050" spc="-114">
                <a:solidFill>
                  <a:srgbClr val="333333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元素均为红色。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9282" y="4088498"/>
            <a:ext cx="6589395" cy="892810"/>
          </a:xfrm>
          <a:prstGeom prst="rect">
            <a:avLst/>
          </a:prstGeom>
          <a:solidFill>
            <a:srgbClr val="E6EFFF"/>
          </a:solidFill>
        </p:spPr>
        <p:txBody>
          <a:bodyPr wrap="square" lIns="0" tIns="10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"/>
              </a:spcBef>
            </a:pPr>
            <a:endParaRPr sz="9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.red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red;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379982"/>
            <a:ext cx="496633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如果想要差异化选择不同的标签，单独选一个或者某几个标签，可以使用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类选择器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372" y="2075942"/>
            <a:ext cx="2668905" cy="707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85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050">
                <a:latin typeface="微软雅黑"/>
                <a:cs typeface="微软雅黑"/>
              </a:rPr>
              <a:t>结构需要用</a:t>
            </a:r>
            <a:r>
              <a:rPr dirty="0" sz="1050" b="1">
                <a:latin typeface="微软雅黑"/>
                <a:cs typeface="微软雅黑"/>
              </a:rPr>
              <a:t>class</a:t>
            </a:r>
            <a:r>
              <a:rPr dirty="0" sz="1050" b="1">
                <a:latin typeface="微软雅黑"/>
                <a:cs typeface="微软雅黑"/>
              </a:rPr>
              <a:t>属性</a:t>
            </a:r>
            <a:r>
              <a:rPr dirty="0" sz="1050">
                <a:latin typeface="微软雅黑"/>
                <a:cs typeface="微软雅黑"/>
              </a:rPr>
              <a:t>来调用  </a:t>
            </a:r>
            <a:r>
              <a:rPr dirty="0" sz="1050" spc="-5">
                <a:latin typeface="微软雅黑"/>
                <a:cs typeface="微软雅黑"/>
              </a:rPr>
              <a:t>class</a:t>
            </a:r>
            <a:r>
              <a:rPr dirty="0" sz="1050" spc="19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类的意思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236" y="3043478"/>
            <a:ext cx="6589395" cy="892810"/>
          </a:xfrm>
          <a:custGeom>
            <a:avLst/>
            <a:gdLst/>
            <a:ahLst/>
            <a:cxnLst/>
            <a:rect l="l" t="t" r="r" b="b"/>
            <a:pathLst>
              <a:path w="6589395" h="892810">
                <a:moveTo>
                  <a:pt x="0" y="892505"/>
                </a:moveTo>
                <a:lnTo>
                  <a:pt x="6589141" y="892505"/>
                </a:lnTo>
                <a:lnTo>
                  <a:pt x="6589141" y="0"/>
                </a:lnTo>
                <a:lnTo>
                  <a:pt x="0" y="0"/>
                </a:lnTo>
                <a:lnTo>
                  <a:pt x="0" y="89250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49236" y="3043478"/>
            <a:ext cx="6589395" cy="892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3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&lt;div </a:t>
            </a:r>
            <a:r>
              <a:rPr dirty="0" sz="1050" spc="-5">
                <a:latin typeface="Courier New"/>
                <a:cs typeface="Courier New"/>
              </a:rPr>
              <a:t>class=‘red’&gt; </a:t>
            </a:r>
            <a:r>
              <a:rPr dirty="0" sz="1050" spc="5">
                <a:latin typeface="宋体"/>
                <a:cs typeface="宋体"/>
              </a:rPr>
              <a:t>变红色</a:t>
            </a:r>
            <a:r>
              <a:rPr dirty="0" sz="1050" spc="-60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1379982"/>
            <a:ext cx="5511165" cy="3409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如果想要差异化选择不同的标签，单独选一个或者某几个标签，可以使用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类选择器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类选择器在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中以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class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属性表示，在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中，类选择器以一个点“.”号显示。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3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注意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1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类选择器使用“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”（英文点号）进行标识，后面紧跟类名（自定义，我们自己命名的）。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可以理解为给这个标签起了一个名字，来表示。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 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长名称或词组可以使用中横线来为选择器命名。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④ </a:t>
            </a:r>
            <a:r>
              <a:rPr dirty="0" sz="1050" spc="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不要使用纯数字、中文等命名，尽量使用英文字母来表示。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⑤ </a:t>
            </a:r>
            <a:r>
              <a:rPr dirty="0" sz="1050" spc="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命名要有意义，尽量使别人一眼就知道这个类名的目的。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⑥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命名规范：见附件（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前端开发规范手册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.doc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记忆口诀：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定义，结构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类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调用。一个或多个，开发最常用。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2478" y="1043813"/>
            <a:ext cx="132397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</a:t>
            </a:r>
            <a:r>
              <a:rPr dirty="0" sz="1400" spc="-10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课堂案例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439" y="98240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34684" y="1425346"/>
            <a:ext cx="1171574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8301" y="1701546"/>
            <a:ext cx="242062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通过这个案例练习两个地方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类选择器的使用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div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就是一个盒子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用来装网页内容的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443990"/>
            <a:ext cx="55714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我们可以给一个标签指定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多个类名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，从而达到更多的选择目的。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这些类名都可以选出这个标签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简单理解就是一个标签有多个名字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5504" y="2203246"/>
            <a:ext cx="5520689" cy="2554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3917" y="2201659"/>
            <a:ext cx="5523865" cy="2557780"/>
          </a:xfrm>
          <a:custGeom>
            <a:avLst/>
            <a:gdLst/>
            <a:ahLst/>
            <a:cxnLst/>
            <a:rect l="l" t="t" r="r" b="b"/>
            <a:pathLst>
              <a:path w="5523865" h="2557779">
                <a:moveTo>
                  <a:pt x="0" y="2557780"/>
                </a:moveTo>
                <a:lnTo>
                  <a:pt x="5523864" y="2557780"/>
                </a:lnTo>
                <a:lnTo>
                  <a:pt x="5523864" y="0"/>
                </a:lnTo>
                <a:lnTo>
                  <a:pt x="0" y="0"/>
                </a:lnTo>
                <a:lnTo>
                  <a:pt x="0" y="255778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8301" y="877570"/>
            <a:ext cx="214122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7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-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多类名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528064"/>
            <a:ext cx="159258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多类名使用方式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多类名开发中使用场景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528064"/>
            <a:ext cx="119316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多类名使用方式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9282" y="1856701"/>
            <a:ext cx="6607175" cy="577215"/>
          </a:xfrm>
          <a:custGeom>
            <a:avLst/>
            <a:gdLst/>
            <a:ahLst/>
            <a:cxnLst/>
            <a:rect l="l" t="t" r="r" b="b"/>
            <a:pathLst>
              <a:path w="6607175" h="577214">
                <a:moveTo>
                  <a:pt x="0" y="576999"/>
                </a:moveTo>
                <a:lnTo>
                  <a:pt x="6606667" y="576999"/>
                </a:lnTo>
                <a:lnTo>
                  <a:pt x="6606667" y="0"/>
                </a:lnTo>
                <a:lnTo>
                  <a:pt x="0" y="0"/>
                </a:lnTo>
                <a:lnTo>
                  <a:pt x="0" y="57699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9282" y="1856701"/>
            <a:ext cx="6607175" cy="577215"/>
          </a:xfrm>
          <a:prstGeom prst="rect">
            <a:avLst/>
          </a:prstGeom>
        </p:spPr>
        <p:txBody>
          <a:bodyPr wrap="square" lIns="0" tIns="405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4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&lt;div </a:t>
            </a:r>
            <a:r>
              <a:rPr dirty="0" sz="1050" spc="-5">
                <a:latin typeface="Courier New"/>
                <a:cs typeface="Courier New"/>
              </a:rPr>
              <a:t>class="red</a:t>
            </a:r>
            <a:r>
              <a:rPr dirty="0" sz="1050" spc="-17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font20"&gt;</a:t>
            </a:r>
            <a:r>
              <a:rPr dirty="0" sz="1050" spc="-5">
                <a:latin typeface="宋体"/>
                <a:cs typeface="宋体"/>
              </a:rPr>
              <a:t>亚瑟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" y="2776220"/>
            <a:ext cx="266065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(1)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class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属性中写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多个类名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(2)</a:t>
            </a:r>
            <a:r>
              <a:rPr dirty="0" sz="1050" spc="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多个类名中间必须用空格分开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(3)</a:t>
            </a:r>
            <a:r>
              <a:rPr dirty="0" sz="1050" spc="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这个标签就可以分别具有这些类名的样式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1528064"/>
            <a:ext cx="3917950" cy="1360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多类名开发中使用场景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35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(1)</a:t>
            </a:r>
            <a:r>
              <a:rPr dirty="0" sz="1050" spc="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可以把一些标签元素相同的样式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共同的部分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放到一个类里面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(2)</a:t>
            </a:r>
            <a:r>
              <a:rPr dirty="0" sz="1050" spc="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这些标签都可以调用这个公共的类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然后再调用自己独有的类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(3)</a:t>
            </a:r>
            <a:r>
              <a:rPr dirty="0" sz="1050" spc="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从而节省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代码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统一修改也非常方便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2753360"/>
            <a:ext cx="4244975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各个类名中间用空格隔开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简单理解：就是给某个标签添加了多个类，或者这个标签有多个名字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5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这个标签就可以分别具有这些类名的样式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从而节省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代码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统一修改也非常方便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多类名选择器在后期布局比较复杂的情况下，还是较多使用的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4933" y="1342694"/>
            <a:ext cx="6607175" cy="1154430"/>
          </a:xfrm>
          <a:custGeom>
            <a:avLst/>
            <a:gdLst/>
            <a:ahLst/>
            <a:cxnLst/>
            <a:rect l="l" t="t" r="r" b="b"/>
            <a:pathLst>
              <a:path w="6607175" h="1154430">
                <a:moveTo>
                  <a:pt x="0" y="1153998"/>
                </a:moveTo>
                <a:lnTo>
                  <a:pt x="6606667" y="1153998"/>
                </a:lnTo>
                <a:lnTo>
                  <a:pt x="6606667" y="0"/>
                </a:lnTo>
                <a:lnTo>
                  <a:pt x="0" y="0"/>
                </a:lnTo>
                <a:lnTo>
                  <a:pt x="0" y="115399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4933" y="1342694"/>
            <a:ext cx="6607175" cy="1154430"/>
          </a:xfrm>
          <a:prstGeom prst="rect">
            <a:avLst/>
          </a:prstGeom>
        </p:spPr>
        <p:txBody>
          <a:bodyPr wrap="square" lIns="0" tIns="5231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1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&lt;div </a:t>
            </a:r>
            <a:r>
              <a:rPr dirty="0" sz="1050" spc="-5">
                <a:latin typeface="Courier New"/>
                <a:cs typeface="Courier New"/>
              </a:rPr>
              <a:t>class="pink fontWeight</a:t>
            </a:r>
            <a:r>
              <a:rPr dirty="0" sz="1050" spc="-17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font20"&gt;</a:t>
            </a:r>
            <a:r>
              <a:rPr dirty="0" sz="1050" spc="-5">
                <a:latin typeface="宋体"/>
                <a:cs typeface="宋体"/>
              </a:rPr>
              <a:t>亚瑟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&lt;div</a:t>
            </a:r>
            <a:r>
              <a:rPr dirty="0" sz="1050" spc="-1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class="font20"&gt;</a:t>
            </a:r>
            <a:r>
              <a:rPr dirty="0" sz="1050" spc="-5">
                <a:latin typeface="宋体"/>
                <a:cs typeface="宋体"/>
              </a:rPr>
              <a:t>刘备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25"/>
              </a:spcBef>
            </a:pPr>
            <a:r>
              <a:rPr dirty="0" sz="1050">
                <a:latin typeface="Courier New"/>
                <a:cs typeface="Courier New"/>
              </a:rPr>
              <a:t>&lt;div </a:t>
            </a:r>
            <a:r>
              <a:rPr dirty="0" sz="1050" spc="-5">
                <a:latin typeface="Courier New"/>
                <a:cs typeface="Courier New"/>
              </a:rPr>
              <a:t>class="font14</a:t>
            </a:r>
            <a:r>
              <a:rPr dirty="0" sz="1050" spc="-14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pink"&gt;</a:t>
            </a:r>
            <a:r>
              <a:rPr dirty="0" sz="1050" spc="-5">
                <a:latin typeface="宋体"/>
                <a:cs typeface="宋体"/>
              </a:rPr>
              <a:t>安其拉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&lt;div</a:t>
            </a:r>
            <a:r>
              <a:rPr dirty="0" sz="1050" spc="-1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class="font14"&gt;</a:t>
            </a:r>
            <a:r>
              <a:rPr dirty="0" sz="1050" spc="-5">
                <a:latin typeface="宋体"/>
                <a:cs typeface="宋体"/>
              </a:rPr>
              <a:t>貂蝉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301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776871" y="2387345"/>
            <a:ext cx="6589395" cy="1054100"/>
          </a:xfrm>
          <a:custGeom>
            <a:avLst/>
            <a:gdLst/>
            <a:ahLst/>
            <a:cxnLst/>
            <a:rect l="l" t="t" r="r" b="b"/>
            <a:pathLst>
              <a:path w="6589395" h="1054100">
                <a:moveTo>
                  <a:pt x="0" y="1053591"/>
                </a:moveTo>
                <a:lnTo>
                  <a:pt x="6589141" y="1053591"/>
                </a:lnTo>
                <a:lnTo>
                  <a:pt x="6589141" y="0"/>
                </a:lnTo>
                <a:lnTo>
                  <a:pt x="0" y="0"/>
                </a:lnTo>
                <a:lnTo>
                  <a:pt x="0" y="1053591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81277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740"/>
              </a:spcBef>
            </a:pPr>
            <a:r>
              <a:rPr dirty="0">
                <a:latin typeface="Courier New"/>
                <a:cs typeface="Courier New"/>
              </a:rPr>
              <a:t>#</a:t>
            </a:r>
            <a:r>
              <a:rPr dirty="0"/>
              <a:t>id</a:t>
            </a:r>
            <a:r>
              <a:rPr dirty="0">
                <a:latin typeface="微软雅黑"/>
                <a:cs typeface="微软雅黑"/>
              </a:rPr>
              <a:t>名</a:t>
            </a:r>
            <a:r>
              <a:rPr dirty="0" spc="-110">
                <a:latin typeface="微软雅黑"/>
                <a:cs typeface="微软雅黑"/>
              </a:rPr>
              <a:t> </a:t>
            </a:r>
            <a:r>
              <a:rPr dirty="0">
                <a:latin typeface="Courier New"/>
                <a:cs typeface="Courier New"/>
              </a:rPr>
              <a:t>{</a:t>
            </a:r>
          </a:p>
          <a:p>
            <a:pPr marL="393700">
              <a:lnSpc>
                <a:spcPct val="100000"/>
              </a:lnSpc>
              <a:spcBef>
                <a:spcPts val="635"/>
              </a:spcBef>
            </a:pPr>
            <a:r>
              <a:rPr dirty="0">
                <a:latin typeface="宋体"/>
                <a:cs typeface="宋体"/>
              </a:rPr>
              <a:t>属性</a:t>
            </a:r>
            <a:r>
              <a:rPr dirty="0">
                <a:latin typeface="Courier New"/>
                <a:cs typeface="Courier New"/>
              </a:rPr>
              <a:t>1:</a:t>
            </a:r>
            <a:r>
              <a:rPr dirty="0" spc="-114">
                <a:latin typeface="Courier New"/>
                <a:cs typeface="Courier New"/>
              </a:rPr>
              <a:t> </a:t>
            </a:r>
            <a:r>
              <a:rPr dirty="0">
                <a:latin typeface="宋体"/>
                <a:cs typeface="宋体"/>
              </a:rPr>
              <a:t>属性值</a:t>
            </a:r>
            <a:r>
              <a:rPr dirty="0">
                <a:latin typeface="Courier New"/>
                <a:cs typeface="Courier New"/>
              </a:rPr>
              <a:t>1;</a:t>
            </a:r>
          </a:p>
          <a:p>
            <a:pPr marL="391795">
              <a:lnSpc>
                <a:spcPct val="100000"/>
              </a:lnSpc>
              <a:spcBef>
                <a:spcPts val="610"/>
              </a:spcBef>
            </a:pPr>
            <a:r>
              <a:rPr dirty="0" spc="-5">
                <a:latin typeface="Courier New"/>
                <a:cs typeface="Courier New"/>
              </a:rPr>
              <a:t>...</a:t>
            </a:r>
          </a:p>
          <a:p>
            <a:pPr marL="153670">
              <a:lnSpc>
                <a:spcPct val="100000"/>
              </a:lnSpc>
              <a:spcBef>
                <a:spcPts val="620"/>
              </a:spcBef>
            </a:pPr>
            <a:r>
              <a:rPr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object 9"/>
          <p:cNvSpPr/>
          <p:nvPr/>
        </p:nvSpPr>
        <p:spPr>
          <a:xfrm>
            <a:off x="759282" y="3821696"/>
            <a:ext cx="6607175" cy="803275"/>
          </a:xfrm>
          <a:custGeom>
            <a:avLst/>
            <a:gdLst/>
            <a:ahLst/>
            <a:cxnLst/>
            <a:rect l="l" t="t" r="r" b="b"/>
            <a:pathLst>
              <a:path w="6607175" h="803275">
                <a:moveTo>
                  <a:pt x="0" y="802716"/>
                </a:moveTo>
                <a:lnTo>
                  <a:pt x="6606667" y="802716"/>
                </a:lnTo>
                <a:lnTo>
                  <a:pt x="6606667" y="0"/>
                </a:lnTo>
                <a:lnTo>
                  <a:pt x="0" y="0"/>
                </a:lnTo>
                <a:lnTo>
                  <a:pt x="0" y="802716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9282" y="3821696"/>
            <a:ext cx="6607175" cy="80327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690"/>
              </a:spcBef>
            </a:pPr>
            <a:r>
              <a:rPr dirty="0" sz="1050" spc="-5">
                <a:latin typeface="Courier New"/>
                <a:cs typeface="Courier New"/>
              </a:rPr>
              <a:t>#nav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color:red;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" y="877570"/>
            <a:ext cx="4463415" cy="1424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2.5 id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选择器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4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id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选择器可以为标有特定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id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元素指定特定的样式。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元素以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id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来设置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id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选择器，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id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选择器以“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#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r>
              <a:rPr dirty="0" sz="1050" spc="-1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来定义。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45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301" y="4760518"/>
            <a:ext cx="64674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id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属性只能在每个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文档中出现一次。口诀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样式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#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定义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结构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id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调用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只能调用一次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19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别人切勿使用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959" y="3561079"/>
            <a:ext cx="280606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333333"/>
                </a:solidFill>
                <a:latin typeface="微软雅黑"/>
                <a:cs typeface="微软雅黑"/>
              </a:rPr>
              <a:t>例如，将 </a:t>
            </a:r>
            <a:r>
              <a:rPr dirty="0" sz="1050" spc="-5">
                <a:solidFill>
                  <a:srgbClr val="333333"/>
                </a:solidFill>
                <a:latin typeface="微软雅黑"/>
                <a:cs typeface="微软雅黑"/>
              </a:rPr>
              <a:t>id </a:t>
            </a:r>
            <a:r>
              <a:rPr dirty="0" sz="1050" spc="5">
                <a:solidFill>
                  <a:srgbClr val="333333"/>
                </a:solidFill>
                <a:latin typeface="微软雅黑"/>
                <a:cs typeface="微软雅黑"/>
              </a:rPr>
              <a:t>为 </a:t>
            </a: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nav</a:t>
            </a:r>
            <a:r>
              <a:rPr dirty="0" sz="1050" spc="-100">
                <a:solidFill>
                  <a:srgbClr val="333333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333333"/>
                </a:solidFill>
                <a:latin typeface="微软雅黑"/>
                <a:cs typeface="微软雅黑"/>
              </a:rPr>
              <a:t>元素中的内容设置为红色。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826514"/>
            <a:ext cx="6502400" cy="1197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latin typeface="微软雅黑"/>
                <a:cs typeface="微软雅黑"/>
              </a:rPr>
              <a:t>①	</a:t>
            </a:r>
            <a:r>
              <a:rPr dirty="0" sz="1050" spc="-5">
                <a:latin typeface="微软雅黑"/>
                <a:cs typeface="微软雅黑"/>
              </a:rPr>
              <a:t>类选择器（</a:t>
            </a:r>
            <a:r>
              <a:rPr dirty="0" sz="1050" spc="-5">
                <a:latin typeface="微软雅黑"/>
                <a:cs typeface="微软雅黑"/>
              </a:rPr>
              <a:t>class</a:t>
            </a:r>
            <a:r>
              <a:rPr dirty="0" sz="1050" spc="-5">
                <a:latin typeface="微软雅黑"/>
                <a:cs typeface="微软雅黑"/>
              </a:rPr>
              <a:t>）好比人的名字，一个人可以有多个名字，同时一个名字也可以被多个人使用。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latin typeface="微软雅黑"/>
                <a:cs typeface="微软雅黑"/>
              </a:rPr>
              <a:t>②	</a:t>
            </a:r>
            <a:r>
              <a:rPr dirty="0" sz="1050">
                <a:latin typeface="微软雅黑"/>
                <a:cs typeface="微软雅黑"/>
              </a:rPr>
              <a:t>id</a:t>
            </a:r>
            <a:r>
              <a:rPr dirty="0" sz="1050" spc="-9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选择器好比人的身份证号码，全中国是唯一的，不得重复。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latin typeface="微软雅黑"/>
                <a:cs typeface="微软雅黑"/>
              </a:rPr>
              <a:t>③	</a:t>
            </a:r>
            <a:r>
              <a:rPr dirty="0" sz="1050" spc="-5">
                <a:latin typeface="微软雅黑"/>
                <a:cs typeface="微软雅黑"/>
              </a:rPr>
              <a:t>id</a:t>
            </a:r>
            <a:r>
              <a:rPr dirty="0" sz="1050" spc="-10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选择器和类选择器最大的不同在于使用次数上。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latin typeface="微软雅黑"/>
                <a:cs typeface="微软雅黑"/>
              </a:rPr>
              <a:t>④	</a:t>
            </a:r>
            <a:r>
              <a:rPr dirty="0" sz="1050">
                <a:latin typeface="微软雅黑"/>
                <a:cs typeface="微软雅黑"/>
              </a:rPr>
              <a:t>类选择器在修改样式中用的最多，</a:t>
            </a:r>
            <a:r>
              <a:rPr dirty="0" sz="1050">
                <a:latin typeface="微软雅黑"/>
                <a:cs typeface="微软雅黑"/>
              </a:rPr>
              <a:t>id </a:t>
            </a:r>
            <a:r>
              <a:rPr dirty="0" sz="1050" spc="-5">
                <a:latin typeface="微软雅黑"/>
                <a:cs typeface="微软雅黑"/>
              </a:rPr>
              <a:t>选择器一般用于页面唯一性的元素上，经常和 </a:t>
            </a:r>
            <a:r>
              <a:rPr dirty="0" sz="1050" spc="-10">
                <a:latin typeface="微软雅黑"/>
                <a:cs typeface="微软雅黑"/>
              </a:rPr>
              <a:t>JavaScript</a:t>
            </a:r>
            <a:r>
              <a:rPr dirty="0" sz="1050" spc="1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搭配使用。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2209800" cy="76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2.5 id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选择器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id</a:t>
            </a:r>
            <a:r>
              <a:rPr dirty="0" sz="1400" spc="-75" b="1">
                <a:latin typeface="微软雅黑"/>
                <a:cs typeface="微软雅黑"/>
              </a:rPr>
              <a:t> </a:t>
            </a:r>
            <a:r>
              <a:rPr dirty="0" sz="1400" b="1">
                <a:latin typeface="微软雅黑"/>
                <a:cs typeface="微软雅黑"/>
              </a:rPr>
              <a:t>选择器和类选择器的区别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2545" y="3139859"/>
            <a:ext cx="2969260" cy="1802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4514" y="884428"/>
            <a:ext cx="277558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的主要使用场景就是美化网页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布局页面的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HTML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的局限性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CSS-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网页的美容师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759282" y="2069210"/>
            <a:ext cx="6130925" cy="998855"/>
          </a:xfrm>
          <a:custGeom>
            <a:avLst/>
            <a:gdLst/>
            <a:ahLst/>
            <a:cxnLst/>
            <a:rect l="l" t="t" r="r" b="b"/>
            <a:pathLst>
              <a:path w="6130925" h="998855">
                <a:moveTo>
                  <a:pt x="0" y="998855"/>
                </a:moveTo>
                <a:lnTo>
                  <a:pt x="6130925" y="998855"/>
                </a:lnTo>
                <a:lnTo>
                  <a:pt x="6130925" y="0"/>
                </a:lnTo>
                <a:lnTo>
                  <a:pt x="0" y="0"/>
                </a:lnTo>
                <a:lnTo>
                  <a:pt x="0" y="99885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9282" y="2069210"/>
            <a:ext cx="6130925" cy="99885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660"/>
              </a:spcBef>
            </a:pPr>
            <a:r>
              <a:rPr dirty="0" sz="1050">
                <a:latin typeface="Courier New"/>
                <a:cs typeface="Courier New"/>
              </a:rPr>
              <a:t>*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100">
              <a:latin typeface="Times New Roman"/>
              <a:cs typeface="Times New Roman"/>
            </a:endParaRPr>
          </a:p>
          <a:p>
            <a:pPr marL="410209">
              <a:lnSpc>
                <a:spcPts val="1240"/>
              </a:lnSpc>
            </a:pPr>
            <a:r>
              <a:rPr dirty="0" sz="1050">
                <a:latin typeface="宋体"/>
                <a:cs typeface="宋体"/>
              </a:rPr>
              <a:t>属性</a:t>
            </a:r>
            <a:r>
              <a:rPr dirty="0" sz="1050">
                <a:latin typeface="Courier New"/>
                <a:cs typeface="Courier New"/>
              </a:rPr>
              <a:t>1: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宋体"/>
                <a:cs typeface="宋体"/>
              </a:rPr>
              <a:t>属性值</a:t>
            </a:r>
            <a:r>
              <a:rPr dirty="0" sz="1050">
                <a:latin typeface="Courier New"/>
                <a:cs typeface="Courier New"/>
              </a:rPr>
              <a:t>1;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ts val="1240"/>
              </a:lnSpc>
            </a:pPr>
            <a:r>
              <a:rPr dirty="0" sz="1050" spc="-5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301" y="3277361"/>
            <a:ext cx="516445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通配符选择器不需要调用，</a:t>
            </a:r>
            <a:r>
              <a:rPr dirty="0" sz="1050" spc="-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自动就给所有的元素使用样式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9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特殊情况才使用，后面讲解使用场景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以下是清除所有的元素标签的内外边距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后期讲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301" y="877570"/>
            <a:ext cx="4813300" cy="1066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通配符选择器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中，通配符选择器使用“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*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”定义，它表示选取页面中所有元素（标签）。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282" y="3897490"/>
            <a:ext cx="6130925" cy="998855"/>
          </a:xfrm>
          <a:prstGeom prst="rect">
            <a:avLst/>
          </a:prstGeom>
          <a:solidFill>
            <a:srgbClr val="E6EFFF"/>
          </a:solidFill>
        </p:spPr>
        <p:txBody>
          <a:bodyPr wrap="square" lIns="0" tIns="40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2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5">
                <a:latin typeface="Courier New"/>
                <a:cs typeface="Courier New"/>
              </a:rPr>
              <a:t>*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margin: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0;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padding: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0;</a:t>
            </a:r>
            <a:endParaRPr sz="105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基础选择器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3973220"/>
            <a:ext cx="273558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每个基础选择器都有使用场景，都需要掌握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如果是修改样式，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类选择器是使用最多的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基础选择器总结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148" y="1394460"/>
            <a:ext cx="6558915" cy="2422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2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55015" y="2040470"/>
            <a:ext cx="6610984" cy="647700"/>
          </a:xfrm>
          <a:custGeom>
            <a:avLst/>
            <a:gdLst/>
            <a:ahLst/>
            <a:cxnLst/>
            <a:rect l="l" t="t" r="r" b="b"/>
            <a:pathLst>
              <a:path w="6610984" h="647700">
                <a:moveTo>
                  <a:pt x="0" y="647103"/>
                </a:moveTo>
                <a:lnTo>
                  <a:pt x="6610984" y="647103"/>
                </a:lnTo>
                <a:lnTo>
                  <a:pt x="6610984" y="0"/>
                </a:lnTo>
                <a:lnTo>
                  <a:pt x="0" y="0"/>
                </a:lnTo>
                <a:lnTo>
                  <a:pt x="0" y="647103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5015" y="2040470"/>
            <a:ext cx="6610984" cy="64770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30"/>
              </a:spcBef>
            </a:pPr>
            <a:r>
              <a:rPr dirty="0" sz="1050" spc="5">
                <a:latin typeface="Courier New"/>
                <a:cs typeface="Courier New"/>
              </a:rPr>
              <a:t>p {</a:t>
            </a:r>
            <a:r>
              <a:rPr dirty="0" sz="1050" spc="-1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font-family:"</a:t>
            </a:r>
            <a:r>
              <a:rPr dirty="0" sz="1050" spc="-5">
                <a:latin typeface="宋体"/>
                <a:cs typeface="宋体"/>
              </a:rPr>
              <a:t>微软雅黑</a:t>
            </a:r>
            <a:r>
              <a:rPr dirty="0" sz="1050" spc="-5">
                <a:latin typeface="Courier New"/>
                <a:cs typeface="Courier New"/>
              </a:rPr>
              <a:t>";}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div </a:t>
            </a:r>
            <a:r>
              <a:rPr dirty="0" sz="1050" spc="-5">
                <a:latin typeface="Courier New"/>
                <a:cs typeface="Courier New"/>
              </a:rPr>
              <a:t>{font-family: Arial,"Microsoft </a:t>
            </a:r>
            <a:r>
              <a:rPr dirty="0" sz="1050">
                <a:latin typeface="Courier New"/>
                <a:cs typeface="Courier New"/>
              </a:rPr>
              <a:t>Yahei",</a:t>
            </a:r>
            <a:r>
              <a:rPr dirty="0" sz="1050" spc="-18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"</a:t>
            </a:r>
            <a:r>
              <a:rPr dirty="0" sz="1050">
                <a:latin typeface="宋体"/>
                <a:cs typeface="宋体"/>
              </a:rPr>
              <a:t>微软雅黑</a:t>
            </a:r>
            <a:r>
              <a:rPr dirty="0" sz="1050">
                <a:latin typeface="Courier New"/>
                <a:cs typeface="Courier New"/>
              </a:rPr>
              <a:t>";}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711" y="2906776"/>
            <a:ext cx="584898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各种字体之间必须使用英文状态下的逗号隔开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5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一般情况下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如果有空格隔开的多个单词组成的字体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加引号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3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尽量使用系统默认自带字体，保证在任何用户的浏览器中都能正确显示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最常见的几个字体：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body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{font-family: 'Microsoft YaHei',tahoma,arial,'Hiragino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Sans GB';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}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034" y="851789"/>
            <a:ext cx="4790440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字体系列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、大小、粗细、和文字样式（如斜体）。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字体系列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font-family</a:t>
            </a:r>
            <a:r>
              <a:rPr dirty="0" sz="1050" spc="-114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属性定义文本的字体系列。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55015" y="2043823"/>
            <a:ext cx="6610984" cy="871219"/>
          </a:xfrm>
          <a:custGeom>
            <a:avLst/>
            <a:gdLst/>
            <a:ahLst/>
            <a:cxnLst/>
            <a:rect l="l" t="t" r="r" b="b"/>
            <a:pathLst>
              <a:path w="6610984" h="871219">
                <a:moveTo>
                  <a:pt x="0" y="871080"/>
                </a:moveTo>
                <a:lnTo>
                  <a:pt x="6610984" y="871080"/>
                </a:lnTo>
                <a:lnTo>
                  <a:pt x="6610984" y="0"/>
                </a:lnTo>
                <a:lnTo>
                  <a:pt x="0" y="0"/>
                </a:lnTo>
                <a:lnTo>
                  <a:pt x="0" y="87108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5015" y="2043823"/>
            <a:ext cx="6610984" cy="871219"/>
          </a:xfrm>
          <a:prstGeom prst="rect">
            <a:avLst/>
          </a:prstGeom>
        </p:spPr>
        <p:txBody>
          <a:bodyPr wrap="square" lIns="0" tIns="418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2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p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font-size: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20px;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003" y="3078607"/>
            <a:ext cx="5443220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4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px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（像素）大小是我们网页的最常用的单位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谷歌浏览器默认的文字大小为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16px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不同浏览器可能默认显示的字号大小不一致，我们尽量给一个明确值大小，不要默认大小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可以给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body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指定整个页面文字的大小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034" y="851789"/>
            <a:ext cx="4790440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属性用于定义字体系列、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大小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、粗细、和文字样式（如斜体）。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字体大小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font-size</a:t>
            </a:r>
            <a:r>
              <a:rPr dirty="0" sz="1050" spc="-1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属性定义字体大小。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55015" y="2024633"/>
            <a:ext cx="6610984" cy="843280"/>
          </a:xfrm>
          <a:custGeom>
            <a:avLst/>
            <a:gdLst/>
            <a:ahLst/>
            <a:cxnLst/>
            <a:rect l="l" t="t" r="r" b="b"/>
            <a:pathLst>
              <a:path w="6610984" h="843280">
                <a:moveTo>
                  <a:pt x="0" y="843280"/>
                </a:moveTo>
                <a:lnTo>
                  <a:pt x="6610984" y="843280"/>
                </a:lnTo>
                <a:lnTo>
                  <a:pt x="6610984" y="0"/>
                </a:lnTo>
                <a:lnTo>
                  <a:pt x="0" y="0"/>
                </a:lnTo>
                <a:lnTo>
                  <a:pt x="0" y="84328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5015" y="2024633"/>
            <a:ext cx="6610984" cy="843280"/>
          </a:xfrm>
          <a:prstGeom prst="rect">
            <a:avLst/>
          </a:prstGeom>
        </p:spPr>
        <p:txBody>
          <a:bodyPr wrap="square" lIns="0" tIns="10731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845"/>
              </a:spcBef>
            </a:pPr>
            <a:r>
              <a:rPr dirty="0" sz="1050" spc="5">
                <a:latin typeface="Courier New"/>
                <a:cs typeface="Courier New"/>
              </a:rPr>
              <a:t>p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font-weight:</a:t>
            </a:r>
            <a:r>
              <a:rPr dirty="0" sz="1050" spc="-6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bold;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034" y="2919374"/>
            <a:ext cx="6765544" cy="1402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4034" y="851789"/>
            <a:ext cx="4790440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属性用于定义字体系列、大小、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粗细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、和文字样式（如斜体）。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字体粗细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font-weight</a:t>
            </a:r>
            <a:r>
              <a:rPr dirty="0" sz="1050" spc="-1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属性设置文本字体的粗细。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26" y="4414875"/>
            <a:ext cx="418401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170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学会让加粗标签（比如</a:t>
            </a:r>
            <a:r>
              <a:rPr dirty="0" sz="1050" spc="-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h</a:t>
            </a:r>
            <a:r>
              <a:rPr dirty="0" sz="1050" spc="-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和</a:t>
            </a:r>
            <a:r>
              <a:rPr dirty="0" sz="10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strong</a:t>
            </a:r>
            <a:r>
              <a:rPr dirty="0" sz="1050" spc="-2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等</a:t>
            </a:r>
            <a:r>
              <a:rPr dirty="0" sz="1050">
                <a:latin typeface="微软雅黑"/>
                <a:cs typeface="微软雅黑"/>
              </a:rPr>
              <a:t>)</a:t>
            </a:r>
            <a:r>
              <a:rPr dirty="0" sz="1050" spc="-2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不加粗，或者其他标签加粗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54"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实际开发时，我们更喜欢用数字表示粗细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55015" y="2027796"/>
            <a:ext cx="6610984" cy="829944"/>
          </a:xfrm>
          <a:custGeom>
            <a:avLst/>
            <a:gdLst/>
            <a:ahLst/>
            <a:cxnLst/>
            <a:rect l="l" t="t" r="r" b="b"/>
            <a:pathLst>
              <a:path w="6610984" h="829944">
                <a:moveTo>
                  <a:pt x="0" y="829957"/>
                </a:moveTo>
                <a:lnTo>
                  <a:pt x="6610984" y="829957"/>
                </a:lnTo>
                <a:lnTo>
                  <a:pt x="6610984" y="0"/>
                </a:lnTo>
                <a:lnTo>
                  <a:pt x="0" y="0"/>
                </a:lnTo>
                <a:lnTo>
                  <a:pt x="0" y="82995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5015" y="2027796"/>
            <a:ext cx="6610984" cy="829944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790"/>
              </a:spcBef>
            </a:pPr>
            <a:r>
              <a:rPr dirty="0" sz="1050">
                <a:latin typeface="Courier New"/>
                <a:cs typeface="Courier New"/>
              </a:rPr>
              <a:t>p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font-style: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normal;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3894" y="2991485"/>
            <a:ext cx="6682105" cy="1066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2711" y="4266133"/>
            <a:ext cx="497522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 spc="5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平时我们很少给文字加斜体，反而要给斜体标签（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em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）改为不倾斜字体。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034" y="851789"/>
            <a:ext cx="4790440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属性用于定义字体系列、大小、粗细、和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文字样式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文字样式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font-style</a:t>
            </a:r>
            <a:r>
              <a:rPr dirty="0" sz="1050" spc="-1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属性设置文本的风格。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62000" y="2026742"/>
            <a:ext cx="6604000" cy="908685"/>
          </a:xfrm>
          <a:custGeom>
            <a:avLst/>
            <a:gdLst/>
            <a:ahLst/>
            <a:cxnLst/>
            <a:rect l="l" t="t" r="r" b="b"/>
            <a:pathLst>
              <a:path w="6604000" h="908685">
                <a:moveTo>
                  <a:pt x="0" y="908100"/>
                </a:moveTo>
                <a:lnTo>
                  <a:pt x="6604000" y="908100"/>
                </a:lnTo>
                <a:lnTo>
                  <a:pt x="6604000" y="0"/>
                </a:lnTo>
                <a:lnTo>
                  <a:pt x="0" y="0"/>
                </a:lnTo>
                <a:lnTo>
                  <a:pt x="0" y="90810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41738" y="2405633"/>
            <a:ext cx="873760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font</a:t>
            </a:r>
            <a:r>
              <a:rPr dirty="0" sz="1050">
                <a:latin typeface="Courier New"/>
                <a:cs typeface="Courier New"/>
              </a:rPr>
              <a:t>-</a:t>
            </a:r>
            <a:r>
              <a:rPr dirty="0" sz="1050" spc="-10">
                <a:latin typeface="Courier New"/>
                <a:cs typeface="Courier New"/>
              </a:rPr>
              <a:t>weight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3830" y="2405633"/>
            <a:ext cx="2781935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  <a:tabLst>
                <a:tab pos="1826895" algn="l"/>
              </a:tabLst>
            </a:pPr>
            <a:r>
              <a:rPr dirty="0" sz="1050" spc="-10">
                <a:latin typeface="Courier New"/>
                <a:cs typeface="Courier New"/>
              </a:rPr>
              <a:t>fon</a:t>
            </a:r>
            <a:r>
              <a:rPr dirty="0" sz="1050">
                <a:latin typeface="Courier New"/>
                <a:cs typeface="Courier New"/>
              </a:rPr>
              <a:t>t</a:t>
            </a:r>
            <a:r>
              <a:rPr dirty="0" sz="1050" spc="-10">
                <a:latin typeface="Courier New"/>
                <a:cs typeface="Courier New"/>
              </a:rPr>
              <a:t>-size/</a:t>
            </a:r>
            <a:r>
              <a:rPr dirty="0" sz="1050" spc="-5">
                <a:latin typeface="Courier New"/>
                <a:cs typeface="Courier New"/>
              </a:rPr>
              <a:t>l</a:t>
            </a:r>
            <a:r>
              <a:rPr dirty="0" sz="1050" spc="-10">
                <a:latin typeface="Courier New"/>
                <a:cs typeface="Courier New"/>
              </a:rPr>
              <a:t>ine-heigh</a:t>
            </a:r>
            <a:r>
              <a:rPr dirty="0" sz="1050">
                <a:latin typeface="Courier New"/>
                <a:cs typeface="Courier New"/>
              </a:rPr>
              <a:t>t</a:t>
            </a:r>
            <a:r>
              <a:rPr dirty="0" sz="1050">
                <a:latin typeface="Courier New"/>
                <a:cs typeface="Courier New"/>
              </a:rPr>
              <a:t>	</a:t>
            </a:r>
            <a:r>
              <a:rPr dirty="0" sz="1050" spc="-10">
                <a:latin typeface="Courier New"/>
                <a:cs typeface="Courier New"/>
              </a:rPr>
              <a:t>font-f</a:t>
            </a:r>
            <a:r>
              <a:rPr dirty="0" sz="1050" spc="-5">
                <a:latin typeface="Courier New"/>
                <a:cs typeface="Courier New"/>
              </a:rPr>
              <a:t>a</a:t>
            </a:r>
            <a:r>
              <a:rPr dirty="0" sz="1050" spc="-10">
                <a:latin typeface="Courier New"/>
                <a:cs typeface="Courier New"/>
              </a:rPr>
              <a:t>mily</a:t>
            </a:r>
            <a:r>
              <a:rPr dirty="0" sz="1050"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3744" y="2166366"/>
            <a:ext cx="1429385" cy="649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874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body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15811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font:</a:t>
            </a:r>
            <a:r>
              <a:rPr dirty="0" sz="1050" spc="-6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font-style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180" y="3199383"/>
            <a:ext cx="6938009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</a:t>
            </a:r>
            <a:r>
              <a:rPr dirty="0" sz="1050" spc="5">
                <a:latin typeface="微软雅黑"/>
                <a:cs typeface="微软雅黑"/>
              </a:rPr>
              <a:t>使用 </a:t>
            </a:r>
            <a:r>
              <a:rPr dirty="0" sz="1050">
                <a:latin typeface="微软雅黑"/>
                <a:cs typeface="微软雅黑"/>
              </a:rPr>
              <a:t>font</a:t>
            </a:r>
            <a:r>
              <a:rPr dirty="0" sz="1050" spc="-130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属性时，必须按上面语法格式中的顺序书写，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不能更换顺序</a:t>
            </a:r>
            <a:r>
              <a:rPr dirty="0" sz="1050" spc="-5">
                <a:latin typeface="微软雅黑"/>
                <a:cs typeface="微软雅黑"/>
              </a:rPr>
              <a:t>，并且各个属性间以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空格</a:t>
            </a:r>
            <a:r>
              <a:rPr dirty="0" sz="1050" spc="-5">
                <a:latin typeface="微软雅黑"/>
                <a:cs typeface="微软雅黑"/>
              </a:rPr>
              <a:t>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175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不需要设置的属性可以省略（取默认值），但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必须保留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font-size</a:t>
            </a:r>
            <a:r>
              <a:rPr dirty="0" sz="1050" spc="-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r>
              <a:rPr dirty="0" sz="1050" spc="-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font-family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</a:t>
            </a:r>
            <a:r>
              <a:rPr dirty="0" sz="1050" spc="5">
                <a:latin typeface="微软雅黑"/>
                <a:cs typeface="微软雅黑"/>
              </a:rPr>
              <a:t>，否则</a:t>
            </a:r>
            <a:r>
              <a:rPr dirty="0" sz="1050" spc="-3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font</a:t>
            </a:r>
            <a:r>
              <a:rPr dirty="0" sz="1050" spc="-2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属性将不起作用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034" y="851789"/>
            <a:ext cx="4790440" cy="1037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属性用于定义字体系列、大小、粗细、和文字样式（如斜体）。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3.5</a:t>
            </a:r>
            <a:r>
              <a:rPr dirty="0" sz="1800" spc="-7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字体复合属性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字体属性可以把以上文字样式综合来写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这样可以更节约代码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字体属性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690435" y="1677542"/>
            <a:ext cx="6803135" cy="2066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034" y="851789"/>
            <a:ext cx="4790440" cy="639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Fonts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字体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属性用于定义字体系列、大小、粗细、和文字样式（如斜体）。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字体属性总结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180" y="3841851"/>
            <a:ext cx="384619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185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字体复合属性如何写</a:t>
            </a:r>
            <a:r>
              <a:rPr dirty="0" sz="1050">
                <a:latin typeface="微软雅黑"/>
                <a:cs typeface="微软雅黑"/>
              </a:rPr>
              <a:t>?</a:t>
            </a:r>
            <a:r>
              <a:rPr dirty="0" sz="1050" spc="-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里面有什么注意细节</a:t>
            </a:r>
            <a:r>
              <a:rPr dirty="0" sz="1050"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00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如果让加粗的文字不加粗显示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 spc="-6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如何让倾斜的文字不倾斜显示</a:t>
            </a:r>
            <a:r>
              <a:rPr dirty="0" sz="1050"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2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4514" y="1329905"/>
            <a:ext cx="6404610" cy="1177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说起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，这其实是个非常单纯的家伙，他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只关注内容的语义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。比如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&lt;h1&gt;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表明这是一个大标题，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&lt;p&gt;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 </a:t>
            </a:r>
            <a:r>
              <a:rPr dirty="0" sz="1050" spc="-2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明这是一个段落，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&lt;img&gt;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表明这儿有一个图片，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&lt;a&gt;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表示此处有链接。</a:t>
            </a:r>
            <a:endParaRPr sz="1050">
              <a:latin typeface="微软雅黑"/>
              <a:cs typeface="微软雅黑"/>
            </a:endParaRPr>
          </a:p>
          <a:p>
            <a:pPr marL="12700" marR="1978025">
              <a:lnSpc>
                <a:spcPts val="2690"/>
              </a:lnSpc>
              <a:spcBef>
                <a:spcPts val="32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很早的时候，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世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上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网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站虽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然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很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多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但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他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们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都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有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一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个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共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特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点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：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丑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虽然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可以做简单的样式，但是带来的是无尽的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臃肿和繁琐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……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877570"/>
            <a:ext cx="21151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HTML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的局限性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5469" y="2898000"/>
            <a:ext cx="1294765" cy="1741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835571" y="3156661"/>
            <a:ext cx="6530467" cy="1263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5571" y="2005825"/>
            <a:ext cx="6530975" cy="872490"/>
          </a:xfrm>
          <a:custGeom>
            <a:avLst/>
            <a:gdLst/>
            <a:ahLst/>
            <a:cxnLst/>
            <a:rect l="l" t="t" r="r" b="b"/>
            <a:pathLst>
              <a:path w="6530975" h="872489">
                <a:moveTo>
                  <a:pt x="0" y="872502"/>
                </a:moveTo>
                <a:lnTo>
                  <a:pt x="6530467" y="872502"/>
                </a:lnTo>
                <a:lnTo>
                  <a:pt x="6530467" y="0"/>
                </a:lnTo>
                <a:lnTo>
                  <a:pt x="0" y="0"/>
                </a:lnTo>
                <a:lnTo>
                  <a:pt x="0" y="87250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5571" y="2005825"/>
            <a:ext cx="6530975" cy="873125"/>
          </a:xfrm>
          <a:prstGeom prst="rect">
            <a:avLst/>
          </a:prstGeom>
        </p:spPr>
        <p:txBody>
          <a:bodyPr wrap="square" lIns="0" tIns="49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div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red;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40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</a:t>
            </a: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外观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，比如文本的颜色、对齐文本、装饰文本、文本缩进、行间距等。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文本颜色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color</a:t>
            </a:r>
            <a:r>
              <a:rPr dirty="0" sz="1050" spc="-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属性用于定义文本的颜色。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501" y="4673041"/>
            <a:ext cx="1663064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开发中最常用的是十六进制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835571" y="3164636"/>
            <a:ext cx="6590919" cy="127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对齐文本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、装饰文本、文本缩进、行间距等。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对齐文本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text-align</a:t>
            </a:r>
            <a:r>
              <a:rPr dirty="0" sz="1050" spc="-1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属性用于设置元素内文本内容的水平对齐方式。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5571" y="2005825"/>
            <a:ext cx="6530975" cy="872490"/>
          </a:xfrm>
          <a:custGeom>
            <a:avLst/>
            <a:gdLst/>
            <a:ahLst/>
            <a:cxnLst/>
            <a:rect l="l" t="t" r="r" b="b"/>
            <a:pathLst>
              <a:path w="6530975" h="872489">
                <a:moveTo>
                  <a:pt x="0" y="872502"/>
                </a:moveTo>
                <a:lnTo>
                  <a:pt x="6530467" y="872502"/>
                </a:lnTo>
                <a:lnTo>
                  <a:pt x="6530467" y="0"/>
                </a:lnTo>
                <a:lnTo>
                  <a:pt x="0" y="0"/>
                </a:lnTo>
                <a:lnTo>
                  <a:pt x="0" y="87250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5571" y="2005825"/>
            <a:ext cx="6530975" cy="873125"/>
          </a:xfrm>
          <a:prstGeom prst="rect">
            <a:avLst/>
          </a:prstGeom>
        </p:spPr>
        <p:txBody>
          <a:bodyPr wrap="square" lIns="0" tIns="49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div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text-align: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center;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40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78865" y="2881731"/>
            <a:ext cx="6587108" cy="1639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（文本）属性可定义文本的外观，比如文本的颜色、对齐文本、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装饰文本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、文本缩进、行间距等。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4.3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装饰文本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text-decoration</a:t>
            </a:r>
            <a:r>
              <a:rPr dirty="0" sz="1050" spc="-7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属性规定添加到文本的修饰。可以给文本添加下划线、删除线、上划线等。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5571" y="1927720"/>
            <a:ext cx="6530975" cy="872490"/>
          </a:xfrm>
          <a:custGeom>
            <a:avLst/>
            <a:gdLst/>
            <a:ahLst/>
            <a:cxnLst/>
            <a:rect l="l" t="t" r="r" b="b"/>
            <a:pathLst>
              <a:path w="6530975" h="872489">
                <a:moveTo>
                  <a:pt x="0" y="872502"/>
                </a:moveTo>
                <a:lnTo>
                  <a:pt x="6530467" y="872502"/>
                </a:lnTo>
                <a:lnTo>
                  <a:pt x="6530467" y="0"/>
                </a:lnTo>
                <a:lnTo>
                  <a:pt x="0" y="0"/>
                </a:lnTo>
                <a:lnTo>
                  <a:pt x="0" y="87250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5571" y="1927720"/>
            <a:ext cx="6530975" cy="873125"/>
          </a:xfrm>
          <a:prstGeom prst="rect">
            <a:avLst/>
          </a:prstGeom>
        </p:spPr>
        <p:txBody>
          <a:bodyPr wrap="square" lIns="0" tIns="510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div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text-decoration</a:t>
            </a:r>
            <a:r>
              <a:rPr dirty="0" sz="1050" spc="-5">
                <a:latin typeface="宋体"/>
                <a:cs typeface="宋体"/>
              </a:rPr>
              <a:t>：</a:t>
            </a:r>
            <a:r>
              <a:rPr dirty="0" sz="1050" spc="-5">
                <a:latin typeface="Courier New"/>
                <a:cs typeface="Courier New"/>
              </a:rPr>
              <a:t>underline</a:t>
            </a:r>
            <a:r>
              <a:rPr dirty="0" sz="1050" spc="-5">
                <a:latin typeface="宋体"/>
                <a:cs typeface="宋体"/>
              </a:rPr>
              <a:t>；</a:t>
            </a:r>
            <a:endParaRPr sz="1050">
              <a:latin typeface="宋体"/>
              <a:cs typeface="宋体"/>
            </a:endParaRPr>
          </a:p>
          <a:p>
            <a:pPr marL="170815">
              <a:lnSpc>
                <a:spcPct val="100000"/>
              </a:lnSpc>
              <a:spcBef>
                <a:spcPts val="61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7808" y="4627930"/>
            <a:ext cx="451358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pink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老师总结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 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重点记住如何添加下划线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?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如何删除下划线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?</a:t>
            </a:r>
            <a:r>
              <a:rPr dirty="0" sz="1050" spc="-114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其余了解即可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（文本）属性可定义文本的外观，比如文本的颜色、对齐文本、装饰文本、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文本缩进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文本缩进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text-indent</a:t>
            </a:r>
            <a:r>
              <a:rPr dirty="0" sz="1050" spc="-7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属性用来指定文本的第一行的缩进，通常是将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段落的首行缩进。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9089" y="2006841"/>
            <a:ext cx="5394579" cy="2877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1044" y="3114039"/>
            <a:ext cx="53670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通过设置该属性，所有元素的第一行都可以缩进一个给定的长度，甚至该长度可以是负值。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5583" y="3454984"/>
            <a:ext cx="6530975" cy="905510"/>
          </a:xfrm>
          <a:custGeom>
            <a:avLst/>
            <a:gdLst/>
            <a:ahLst/>
            <a:cxnLst/>
            <a:rect l="l" t="t" r="r" b="b"/>
            <a:pathLst>
              <a:path w="6530975" h="905510">
                <a:moveTo>
                  <a:pt x="0" y="905205"/>
                </a:moveTo>
                <a:lnTo>
                  <a:pt x="6530467" y="905205"/>
                </a:lnTo>
                <a:lnTo>
                  <a:pt x="6530467" y="0"/>
                </a:lnTo>
                <a:lnTo>
                  <a:pt x="0" y="0"/>
                </a:lnTo>
                <a:lnTo>
                  <a:pt x="0" y="90520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5583" y="3454984"/>
            <a:ext cx="6530975" cy="905510"/>
          </a:xfrm>
          <a:prstGeom prst="rect">
            <a:avLst/>
          </a:prstGeom>
        </p:spPr>
        <p:txBody>
          <a:bodyPr wrap="square" lIns="0" tIns="73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7"/>
              </a:spcBef>
            </a:pPr>
            <a:endParaRPr sz="9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p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text-indent:</a:t>
            </a:r>
            <a:r>
              <a:rPr dirty="0" sz="1050" spc="-6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2em;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" y="4457814"/>
            <a:ext cx="6438265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em </a:t>
            </a:r>
            <a:r>
              <a:rPr dirty="0" sz="1050" spc="-5">
                <a:latin typeface="微软雅黑"/>
                <a:cs typeface="微软雅黑"/>
              </a:rPr>
              <a:t>是一个相对单位，就是当前元素（</a:t>
            </a:r>
            <a:r>
              <a:rPr dirty="0" sz="1050" spc="-5">
                <a:latin typeface="微软雅黑"/>
                <a:cs typeface="微软雅黑"/>
              </a:rPr>
              <a:t>font-size)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1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个文字的大小</a:t>
            </a:r>
            <a:r>
              <a:rPr dirty="0" sz="1050" spc="5">
                <a:latin typeface="微软雅黑"/>
                <a:cs typeface="微软雅黑"/>
              </a:rPr>
              <a:t>, </a:t>
            </a:r>
            <a:r>
              <a:rPr dirty="0" sz="1050">
                <a:latin typeface="微软雅黑"/>
                <a:cs typeface="微软雅黑"/>
              </a:rPr>
              <a:t>如果当前元素没有设置大小，则会按照父元 </a:t>
            </a:r>
            <a:r>
              <a:rPr dirty="0" sz="1050" spc="-24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素的 </a:t>
            </a:r>
            <a:r>
              <a:rPr dirty="0" sz="1050">
                <a:latin typeface="微软雅黑"/>
                <a:cs typeface="微软雅黑"/>
              </a:rPr>
              <a:t>1</a:t>
            </a:r>
            <a:r>
              <a:rPr dirty="0" sz="1050" spc="-12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个文字大小。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（文本）属性可定义文本的外观，比如文本的颜色、对齐文本、装饰文本、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文本缩进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文本缩进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text-indent</a:t>
            </a:r>
            <a:r>
              <a:rPr dirty="0" sz="1050" spc="-7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属性用来指定文本的第一行的缩进，通常是将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段落的首行缩进。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5583" y="2077072"/>
            <a:ext cx="6530975" cy="872490"/>
          </a:xfrm>
          <a:custGeom>
            <a:avLst/>
            <a:gdLst/>
            <a:ahLst/>
            <a:cxnLst/>
            <a:rect l="l" t="t" r="r" b="b"/>
            <a:pathLst>
              <a:path w="6530975" h="872489">
                <a:moveTo>
                  <a:pt x="0" y="872502"/>
                </a:moveTo>
                <a:lnTo>
                  <a:pt x="6530467" y="872502"/>
                </a:lnTo>
                <a:lnTo>
                  <a:pt x="6530467" y="0"/>
                </a:lnTo>
                <a:lnTo>
                  <a:pt x="0" y="0"/>
                </a:lnTo>
                <a:lnTo>
                  <a:pt x="0" y="87250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35583" y="2077072"/>
            <a:ext cx="6530975" cy="873125"/>
          </a:xfrm>
          <a:prstGeom prst="rect">
            <a:avLst/>
          </a:prstGeom>
        </p:spPr>
        <p:txBody>
          <a:bodyPr wrap="square" lIns="0" tIns="510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div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text-indent:</a:t>
            </a:r>
            <a:r>
              <a:rPr dirty="0" sz="1050" spc="-6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10px;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4141723" y="3105150"/>
            <a:ext cx="240029" cy="1737360"/>
          </a:xfrm>
          <a:custGeom>
            <a:avLst/>
            <a:gdLst/>
            <a:ahLst/>
            <a:cxnLst/>
            <a:rect l="l" t="t" r="r" b="b"/>
            <a:pathLst>
              <a:path w="240029" h="1737360">
                <a:moveTo>
                  <a:pt x="239902" y="1737347"/>
                </a:moveTo>
                <a:lnTo>
                  <a:pt x="193256" y="1727920"/>
                </a:lnTo>
                <a:lnTo>
                  <a:pt x="155146" y="1702212"/>
                </a:lnTo>
                <a:lnTo>
                  <a:pt x="129442" y="1664084"/>
                </a:lnTo>
                <a:lnTo>
                  <a:pt x="120014" y="1617395"/>
                </a:lnTo>
                <a:lnTo>
                  <a:pt x="120014" y="988618"/>
                </a:lnTo>
                <a:lnTo>
                  <a:pt x="110585" y="941930"/>
                </a:lnTo>
                <a:lnTo>
                  <a:pt x="84867" y="903801"/>
                </a:lnTo>
                <a:lnTo>
                  <a:pt x="46720" y="878094"/>
                </a:lnTo>
                <a:lnTo>
                  <a:pt x="0" y="868667"/>
                </a:lnTo>
                <a:lnTo>
                  <a:pt x="46720" y="859239"/>
                </a:lnTo>
                <a:lnTo>
                  <a:pt x="84867" y="833526"/>
                </a:lnTo>
                <a:lnTo>
                  <a:pt x="110585" y="795383"/>
                </a:lnTo>
                <a:lnTo>
                  <a:pt x="120014" y="748665"/>
                </a:lnTo>
                <a:lnTo>
                  <a:pt x="120014" y="119887"/>
                </a:lnTo>
                <a:lnTo>
                  <a:pt x="129442" y="73241"/>
                </a:lnTo>
                <a:lnTo>
                  <a:pt x="155146" y="35131"/>
                </a:lnTo>
                <a:lnTo>
                  <a:pt x="193256" y="9427"/>
                </a:lnTo>
                <a:lnTo>
                  <a:pt x="239902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41365" y="3105150"/>
            <a:ext cx="240029" cy="1737360"/>
          </a:xfrm>
          <a:custGeom>
            <a:avLst/>
            <a:gdLst/>
            <a:ahLst/>
            <a:cxnLst/>
            <a:rect l="l" t="t" r="r" b="b"/>
            <a:pathLst>
              <a:path w="240029" h="1737360">
                <a:moveTo>
                  <a:pt x="0" y="0"/>
                </a:moveTo>
                <a:lnTo>
                  <a:pt x="46720" y="9427"/>
                </a:lnTo>
                <a:lnTo>
                  <a:pt x="84867" y="35131"/>
                </a:lnTo>
                <a:lnTo>
                  <a:pt x="110585" y="73241"/>
                </a:lnTo>
                <a:lnTo>
                  <a:pt x="120014" y="119887"/>
                </a:lnTo>
                <a:lnTo>
                  <a:pt x="120014" y="748665"/>
                </a:lnTo>
                <a:lnTo>
                  <a:pt x="129442" y="795383"/>
                </a:lnTo>
                <a:lnTo>
                  <a:pt x="155146" y="833526"/>
                </a:lnTo>
                <a:lnTo>
                  <a:pt x="193256" y="859239"/>
                </a:lnTo>
                <a:lnTo>
                  <a:pt x="239903" y="868667"/>
                </a:lnTo>
                <a:lnTo>
                  <a:pt x="193256" y="878094"/>
                </a:lnTo>
                <a:lnTo>
                  <a:pt x="155146" y="903801"/>
                </a:lnTo>
                <a:lnTo>
                  <a:pt x="129442" y="941930"/>
                </a:lnTo>
                <a:lnTo>
                  <a:pt x="120014" y="988618"/>
                </a:lnTo>
                <a:lnTo>
                  <a:pt x="120014" y="1617395"/>
                </a:lnTo>
                <a:lnTo>
                  <a:pt x="110585" y="1664084"/>
                </a:lnTo>
                <a:lnTo>
                  <a:pt x="84867" y="1702212"/>
                </a:lnTo>
                <a:lnTo>
                  <a:pt x="46720" y="1727920"/>
                </a:lnTo>
                <a:lnTo>
                  <a:pt x="0" y="1737347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9062" y="2956547"/>
            <a:ext cx="3993388" cy="1885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42864" y="3747134"/>
            <a:ext cx="1162685" cy="453390"/>
          </a:xfrm>
          <a:custGeom>
            <a:avLst/>
            <a:gdLst/>
            <a:ahLst/>
            <a:cxnLst/>
            <a:rect l="l" t="t" r="r" b="b"/>
            <a:pathLst>
              <a:path w="1162684" h="453389">
                <a:moveTo>
                  <a:pt x="1087119" y="0"/>
                </a:moveTo>
                <a:lnTo>
                  <a:pt x="75564" y="0"/>
                </a:lnTo>
                <a:lnTo>
                  <a:pt x="46184" y="5931"/>
                </a:lnTo>
                <a:lnTo>
                  <a:pt x="22161" y="22113"/>
                </a:lnTo>
                <a:lnTo>
                  <a:pt x="5949" y="46130"/>
                </a:lnTo>
                <a:lnTo>
                  <a:pt x="0" y="75564"/>
                </a:lnTo>
                <a:lnTo>
                  <a:pt x="0" y="377812"/>
                </a:lnTo>
                <a:lnTo>
                  <a:pt x="5949" y="407225"/>
                </a:lnTo>
                <a:lnTo>
                  <a:pt x="22161" y="431244"/>
                </a:lnTo>
                <a:lnTo>
                  <a:pt x="46184" y="447438"/>
                </a:lnTo>
                <a:lnTo>
                  <a:pt x="75564" y="453377"/>
                </a:lnTo>
                <a:lnTo>
                  <a:pt x="1087119" y="453377"/>
                </a:lnTo>
                <a:lnTo>
                  <a:pt x="1116554" y="447438"/>
                </a:lnTo>
                <a:lnTo>
                  <a:pt x="1140571" y="431244"/>
                </a:lnTo>
                <a:lnTo>
                  <a:pt x="1156753" y="407225"/>
                </a:lnTo>
                <a:lnTo>
                  <a:pt x="1162685" y="377812"/>
                </a:lnTo>
                <a:lnTo>
                  <a:pt x="1162685" y="75564"/>
                </a:lnTo>
                <a:lnTo>
                  <a:pt x="1156753" y="46130"/>
                </a:lnTo>
                <a:lnTo>
                  <a:pt x="1140571" y="22113"/>
                </a:lnTo>
                <a:lnTo>
                  <a:pt x="1116554" y="5931"/>
                </a:lnTo>
                <a:lnTo>
                  <a:pt x="10871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42864" y="3747134"/>
            <a:ext cx="1162685" cy="453390"/>
          </a:xfrm>
          <a:custGeom>
            <a:avLst/>
            <a:gdLst/>
            <a:ahLst/>
            <a:cxnLst/>
            <a:rect l="l" t="t" r="r" b="b"/>
            <a:pathLst>
              <a:path w="1162684" h="453389">
                <a:moveTo>
                  <a:pt x="0" y="75564"/>
                </a:moveTo>
                <a:lnTo>
                  <a:pt x="5949" y="46130"/>
                </a:lnTo>
                <a:lnTo>
                  <a:pt x="22161" y="22113"/>
                </a:lnTo>
                <a:lnTo>
                  <a:pt x="46184" y="5931"/>
                </a:lnTo>
                <a:lnTo>
                  <a:pt x="75564" y="0"/>
                </a:lnTo>
                <a:lnTo>
                  <a:pt x="1087119" y="0"/>
                </a:lnTo>
                <a:lnTo>
                  <a:pt x="1116554" y="5931"/>
                </a:lnTo>
                <a:lnTo>
                  <a:pt x="1140571" y="22113"/>
                </a:lnTo>
                <a:lnTo>
                  <a:pt x="1156753" y="46130"/>
                </a:lnTo>
                <a:lnTo>
                  <a:pt x="1162685" y="75564"/>
                </a:lnTo>
                <a:lnTo>
                  <a:pt x="1162685" y="377812"/>
                </a:lnTo>
                <a:lnTo>
                  <a:pt x="1156753" y="407225"/>
                </a:lnTo>
                <a:lnTo>
                  <a:pt x="1140571" y="431244"/>
                </a:lnTo>
                <a:lnTo>
                  <a:pt x="1116554" y="447438"/>
                </a:lnTo>
                <a:lnTo>
                  <a:pt x="1087119" y="453377"/>
                </a:lnTo>
                <a:lnTo>
                  <a:pt x="75564" y="453377"/>
                </a:lnTo>
                <a:lnTo>
                  <a:pt x="46184" y="447438"/>
                </a:lnTo>
                <a:lnTo>
                  <a:pt x="22161" y="431244"/>
                </a:lnTo>
                <a:lnTo>
                  <a:pt x="5949" y="407225"/>
                </a:lnTo>
                <a:lnTo>
                  <a:pt x="0" y="377812"/>
                </a:lnTo>
                <a:lnTo>
                  <a:pt x="0" y="75564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52235" y="3865321"/>
            <a:ext cx="54673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行间距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4034" y="851789"/>
            <a:ext cx="6316345" cy="992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（文本）属性可定义文本的外观，比如文本的颜色、对齐文本、装饰文本、文本缩进、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行间距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行间距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line-height</a:t>
            </a:r>
            <a:r>
              <a:rPr dirty="0" sz="1050" spc="7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属性用于设置行间的距离（行高）。可以控制文字行与行之间的距离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5571" y="2005825"/>
            <a:ext cx="6530975" cy="872490"/>
          </a:xfrm>
          <a:custGeom>
            <a:avLst/>
            <a:gdLst/>
            <a:ahLst/>
            <a:cxnLst/>
            <a:rect l="l" t="t" r="r" b="b"/>
            <a:pathLst>
              <a:path w="6530975" h="872489">
                <a:moveTo>
                  <a:pt x="0" y="872502"/>
                </a:moveTo>
                <a:lnTo>
                  <a:pt x="6530467" y="872502"/>
                </a:lnTo>
                <a:lnTo>
                  <a:pt x="6530467" y="0"/>
                </a:lnTo>
                <a:lnTo>
                  <a:pt x="0" y="0"/>
                </a:lnTo>
                <a:lnTo>
                  <a:pt x="0" y="872502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5571" y="2005825"/>
            <a:ext cx="6530975" cy="873125"/>
          </a:xfrm>
          <a:prstGeom prst="rect">
            <a:avLst/>
          </a:prstGeom>
        </p:spPr>
        <p:txBody>
          <a:bodyPr wrap="square" lIns="0" tIns="49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"/>
              </a:spcBef>
            </a:pPr>
            <a:endParaRPr sz="8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p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10">
                <a:latin typeface="Courier New"/>
                <a:cs typeface="Courier New"/>
              </a:rPr>
              <a:t>line-height:</a:t>
            </a:r>
            <a:r>
              <a:rPr dirty="0" sz="1050" spc="-6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26px;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40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4.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文本属性</a:t>
            </a:r>
          </a:p>
        </p:txBody>
      </p:sp>
      <p:sp>
        <p:nvSpPr>
          <p:cNvPr id="7" name="object 7"/>
          <p:cNvSpPr/>
          <p:nvPr/>
        </p:nvSpPr>
        <p:spPr>
          <a:xfrm>
            <a:off x="755015" y="1651889"/>
            <a:ext cx="6738620" cy="2017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034" y="851789"/>
            <a:ext cx="6316345" cy="639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Text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（文本）属性可定义文本的外观，比如文本的颜色、对齐文本、装饰文本、文本缩进、行间距等。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4.6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文本属性总结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2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5.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引入方式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6647" y="1389379"/>
            <a:ext cx="463359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按照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样式书写的位置（或者引入的方式），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样式表可以分为三大类：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行内样式表（行内式）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内部样式表（嵌入式）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外部样式表（链接式）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647" y="853440"/>
            <a:ext cx="2311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的三种样式表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5.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引入方式</a:t>
            </a:r>
          </a:p>
        </p:txBody>
      </p:sp>
      <p:sp>
        <p:nvSpPr>
          <p:cNvPr id="7" name="object 7"/>
          <p:cNvSpPr/>
          <p:nvPr/>
        </p:nvSpPr>
        <p:spPr>
          <a:xfrm>
            <a:off x="787679" y="1752092"/>
            <a:ext cx="6578600" cy="1603375"/>
          </a:xfrm>
          <a:custGeom>
            <a:avLst/>
            <a:gdLst/>
            <a:ahLst/>
            <a:cxnLst/>
            <a:rect l="l" t="t" r="r" b="b"/>
            <a:pathLst>
              <a:path w="6578600" h="1603375">
                <a:moveTo>
                  <a:pt x="0" y="1603374"/>
                </a:moveTo>
                <a:lnTo>
                  <a:pt x="6578346" y="1603374"/>
                </a:lnTo>
                <a:lnTo>
                  <a:pt x="6578346" y="0"/>
                </a:lnTo>
                <a:lnTo>
                  <a:pt x="0" y="0"/>
                </a:lnTo>
                <a:lnTo>
                  <a:pt x="0" y="160337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7679" y="1752092"/>
            <a:ext cx="6578600" cy="1603375"/>
          </a:xfrm>
          <a:prstGeom prst="rect">
            <a:avLst/>
          </a:prstGeom>
        </p:spPr>
        <p:txBody>
          <a:bodyPr wrap="square" lIns="0" tIns="29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3"/>
              </a:spcBef>
            </a:pPr>
            <a:endParaRPr sz="850">
              <a:latin typeface="Times New Roman"/>
              <a:cs typeface="Times New Roman"/>
            </a:endParaRPr>
          </a:p>
          <a:p>
            <a:pPr algn="ctr" marR="567118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&lt;style&gt;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div</a:t>
            </a:r>
            <a:r>
              <a:rPr dirty="0" sz="1050" spc="-10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56832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0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red;</a:t>
            </a:r>
            <a:endParaRPr sz="1050">
              <a:latin typeface="Courier New"/>
              <a:cs typeface="Courier New"/>
            </a:endParaRPr>
          </a:p>
          <a:p>
            <a:pPr marL="568325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font-size:</a:t>
            </a:r>
            <a:r>
              <a:rPr dirty="0" sz="1050" spc="-7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12px;</a:t>
            </a:r>
            <a:endParaRPr sz="1050">
              <a:latin typeface="Courier New"/>
              <a:cs typeface="Courier New"/>
            </a:endParaRPr>
          </a:p>
          <a:p>
            <a:pPr algn="ctr" marR="5672455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algn="ctr" marR="559181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&lt;/style&gt;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044" y="3566921"/>
            <a:ext cx="5610860" cy="1149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&lt;style&gt;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标签理论上可以放在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文档的任何地方，但一般会放在文档的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&lt;head&gt;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标签中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通过此种方式，可以方便控制当前整个页面中的元素样式设置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7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代码结构清晰，但是并没有实现结构与样式完全分离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使用内部样式表设定</a:t>
            </a:r>
            <a:r>
              <a:rPr dirty="0" sz="1050" spc="-1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，通常也被称为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嵌入式引入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，这种方式是我们练习时常用的方式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1383919"/>
            <a:ext cx="642747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内部样式表（内嵌样式表）是写到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页面内部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是将所有的 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代码抽取出来，单独放到一个 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&lt;style&gt;</a:t>
            </a:r>
            <a:r>
              <a:rPr dirty="0" sz="1000" spc="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00" spc="-5">
                <a:solidFill>
                  <a:srgbClr val="252525"/>
                </a:solidFill>
                <a:latin typeface="微软雅黑"/>
                <a:cs typeface="微软雅黑"/>
              </a:rPr>
              <a:t>标签中。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647" y="85344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内部样式表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234061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</a:t>
            </a:r>
            <a:r>
              <a:rPr dirty="0" sz="18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CSS-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网页的美容师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1441830"/>
            <a:ext cx="6378575" cy="2020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层叠样式表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Cascading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Style Sheets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的简称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 marL="12700" marR="3498215">
              <a:lnSpc>
                <a:spcPct val="2133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有时我们也会称之为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-6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样式表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或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级联样式表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是也是一种标记语言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主要用于设置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页面中的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文本内容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（字体、大小、对齐方式等）、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图片的外形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（宽高、边框样式、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边距等）以及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版面的布局和外观显示样式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79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让我们的网页更加丰富多彩，布局更加灵活自如。简单理解：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可以美化</a:t>
            </a:r>
            <a:r>
              <a:rPr dirty="0" sz="1050" spc="-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让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更漂亮， </a:t>
            </a:r>
            <a:r>
              <a:rPr dirty="0" sz="1050" spc="-2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让页面布局更简单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23967" y="791972"/>
            <a:ext cx="2230374" cy="142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5.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引入方式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6647" y="1385189"/>
            <a:ext cx="582295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行内样式表（内联样式表）是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在元素标签内部的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style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属性中设定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-17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。适合于修改简单样式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5365" y="1767839"/>
            <a:ext cx="6501130" cy="462280"/>
          </a:xfrm>
          <a:custGeom>
            <a:avLst/>
            <a:gdLst/>
            <a:ahLst/>
            <a:cxnLst/>
            <a:rect l="l" t="t" r="r" b="b"/>
            <a:pathLst>
              <a:path w="6501130" h="462280">
                <a:moveTo>
                  <a:pt x="0" y="462280"/>
                </a:moveTo>
                <a:lnTo>
                  <a:pt x="6500622" y="462280"/>
                </a:lnTo>
                <a:lnTo>
                  <a:pt x="6500622" y="0"/>
                </a:lnTo>
                <a:lnTo>
                  <a:pt x="0" y="0"/>
                </a:lnTo>
                <a:lnTo>
                  <a:pt x="0" y="46228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5365" y="1767839"/>
            <a:ext cx="6501130" cy="462280"/>
          </a:xfrm>
          <a:prstGeom prst="rect">
            <a:avLst/>
          </a:prstGeom>
        </p:spPr>
        <p:txBody>
          <a:bodyPr wrap="square" lIns="0" tIns="159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"/>
              </a:spcBef>
            </a:pPr>
            <a:endParaRPr sz="9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&lt;div </a:t>
            </a:r>
            <a:r>
              <a:rPr dirty="0" sz="1050" spc="-5">
                <a:latin typeface="Courier New"/>
                <a:cs typeface="Courier New"/>
              </a:rPr>
              <a:t>style="color: </a:t>
            </a:r>
            <a:r>
              <a:rPr dirty="0" sz="1050">
                <a:latin typeface="Courier New"/>
                <a:cs typeface="Courier New"/>
              </a:rPr>
              <a:t>red; </a:t>
            </a:r>
            <a:r>
              <a:rPr dirty="0" sz="1050" spc="-5">
                <a:latin typeface="Courier New"/>
                <a:cs typeface="Courier New"/>
              </a:rPr>
              <a:t>font-size:</a:t>
            </a:r>
            <a:r>
              <a:rPr dirty="0" sz="1050" spc="-17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12px;"&gt;</a:t>
            </a:r>
            <a:r>
              <a:rPr dirty="0" sz="1050" spc="-5">
                <a:latin typeface="宋体"/>
                <a:cs typeface="宋体"/>
              </a:rPr>
              <a:t>青春不常在，抓紧谈恋爱</a:t>
            </a: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" y="2514092"/>
            <a:ext cx="6339205" cy="1779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style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其实就是标签的属性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在双引号中间，写法要符合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规范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5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可以控制当前的标签设置样式</a:t>
            </a:r>
            <a:endParaRPr sz="1050">
              <a:latin typeface="微软雅黑"/>
              <a:cs typeface="微软雅黑"/>
            </a:endParaRPr>
          </a:p>
          <a:p>
            <a:pPr marL="184785" marR="5080" indent="-172720">
              <a:lnSpc>
                <a:spcPct val="149500"/>
              </a:lnSpc>
              <a:spcBef>
                <a:spcPts val="820"/>
              </a:spcBef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3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由于书写繁琐，并且没有体现出结构与样式相分离的思想，所以不推荐大量使用，只有对当前元素添加简 </a:t>
            </a:r>
            <a:r>
              <a:rPr dirty="0" sz="1050" spc="-1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单样式的时候，可以考虑使用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使用行内样式表设定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，通常也被称为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行内式引入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647" y="85344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行内样式表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5.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引入方式</a:t>
            </a:r>
          </a:p>
        </p:txBody>
      </p:sp>
      <p:sp>
        <p:nvSpPr>
          <p:cNvPr id="7" name="object 7"/>
          <p:cNvSpPr/>
          <p:nvPr/>
        </p:nvSpPr>
        <p:spPr>
          <a:xfrm>
            <a:off x="875144" y="2825114"/>
            <a:ext cx="6490970" cy="462280"/>
          </a:xfrm>
          <a:custGeom>
            <a:avLst/>
            <a:gdLst/>
            <a:ahLst/>
            <a:cxnLst/>
            <a:rect l="l" t="t" r="r" b="b"/>
            <a:pathLst>
              <a:path w="6490970" h="462279">
                <a:moveTo>
                  <a:pt x="0" y="462280"/>
                </a:moveTo>
                <a:lnTo>
                  <a:pt x="6490843" y="462280"/>
                </a:lnTo>
                <a:lnTo>
                  <a:pt x="6490843" y="0"/>
                </a:lnTo>
                <a:lnTo>
                  <a:pt x="0" y="0"/>
                </a:lnTo>
                <a:lnTo>
                  <a:pt x="0" y="46228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5144" y="2825114"/>
            <a:ext cx="6490970" cy="462280"/>
          </a:xfrm>
          <a:prstGeom prst="rect">
            <a:avLst/>
          </a:prstGeom>
        </p:spPr>
        <p:txBody>
          <a:bodyPr wrap="square" lIns="0" tIns="19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  <a:tabLst>
                <a:tab pos="2077720" algn="l"/>
              </a:tabLst>
            </a:pPr>
            <a:r>
              <a:rPr dirty="0" sz="1050">
                <a:latin typeface="Courier New"/>
                <a:cs typeface="Courier New"/>
              </a:rPr>
              <a:t>&lt;link</a:t>
            </a:r>
            <a:r>
              <a:rPr dirty="0" sz="1050" spc="2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rel="stylesheet"	</a:t>
            </a:r>
            <a:r>
              <a:rPr dirty="0" sz="1050" spc="-5">
                <a:latin typeface="Courier New"/>
                <a:cs typeface="Courier New"/>
              </a:rPr>
              <a:t>href="css</a:t>
            </a:r>
            <a:r>
              <a:rPr dirty="0" sz="1050" spc="-5">
                <a:latin typeface="宋体"/>
                <a:cs typeface="宋体"/>
              </a:rPr>
              <a:t>文件路径</a:t>
            </a:r>
            <a:r>
              <a:rPr dirty="0" sz="1050" spc="-5">
                <a:latin typeface="Courier New"/>
                <a:cs typeface="Courier New"/>
              </a:rPr>
              <a:t>"&gt;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530" y="3371481"/>
            <a:ext cx="6665976" cy="125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66647" y="853440"/>
            <a:ext cx="6329680" cy="1876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外部样式表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91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实际开发都是外部样式表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适合于样式比较多的情况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核心是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样式单独写到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文件中，之后把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文件引入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到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页面中使用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引入外部样式表分为两步：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新建一个后缀名为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.css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的样式文件，把所有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代码都放入此文件中。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页面中，使用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&lt;link&gt;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标签引入这个文件。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1044" y="4657801"/>
            <a:ext cx="568515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5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使用外部样式表设定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，通常也被称为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外链式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或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链接式引入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，这种方式是开发中常用的方式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5. CSS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引入方式</a:t>
            </a:r>
          </a:p>
        </p:txBody>
      </p:sp>
      <p:sp>
        <p:nvSpPr>
          <p:cNvPr id="7" name="object 7"/>
          <p:cNvSpPr/>
          <p:nvPr/>
        </p:nvSpPr>
        <p:spPr>
          <a:xfrm>
            <a:off x="628650" y="1390650"/>
            <a:ext cx="7077456" cy="1535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6647" y="853440"/>
            <a:ext cx="2311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5.5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引入方式总结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7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latin typeface="微软雅黑"/>
                <a:cs typeface="微软雅黑"/>
              </a:rPr>
              <a:t>Chrome</a:t>
            </a:r>
            <a:r>
              <a:rPr dirty="0" sz="1400" spc="-9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6.</a:t>
            </a:r>
            <a:r>
              <a:rPr dirty="0" spc="-95"/>
              <a:t> </a:t>
            </a:r>
            <a:r>
              <a:rPr dirty="0" spc="-5">
                <a:latin typeface="微软雅黑"/>
                <a:cs typeface="微软雅黑"/>
              </a:rPr>
              <a:t>综合案例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2478" y="1067942"/>
            <a:ext cx="132397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</a:t>
            </a:r>
            <a:r>
              <a:rPr dirty="0" sz="1400" spc="-10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新闻页面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439" y="100653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52906" y="1713738"/>
            <a:ext cx="1663064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制作页面整体可以分为两步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搭建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结构页面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修改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81832" y="1223009"/>
            <a:ext cx="102870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10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简介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1832" y="1649729"/>
            <a:ext cx="1734185" cy="236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基础选择器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字体属性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文本属性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的引入方式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Chrome</a:t>
            </a:r>
            <a:r>
              <a:rPr dirty="0" sz="1400" spc="-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调试工具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7. Chrome</a:t>
            </a:r>
            <a:r>
              <a:rPr dirty="0" spc="-80"/>
              <a:t> </a:t>
            </a:r>
            <a:r>
              <a:rPr dirty="0" spc="-5">
                <a:latin typeface="微软雅黑"/>
                <a:cs typeface="微软雅黑"/>
              </a:rPr>
              <a:t>调试工具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4255" y="919734"/>
            <a:ext cx="5755640" cy="936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Chrome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浏览器提供了一个非常好用的调试工具，可以用来调试我们的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结构和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400" spc="-80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打开调试工具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打开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Chrome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浏览器，按下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F12</a:t>
            </a:r>
            <a:r>
              <a:rPr dirty="0" sz="1050" spc="-1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或者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右击页面空白处</a:t>
            </a:r>
            <a:r>
              <a:rPr dirty="0" sz="105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检查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8060" y="2040127"/>
            <a:ext cx="6018529" cy="283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6472" y="2038540"/>
            <a:ext cx="6021705" cy="2833370"/>
          </a:xfrm>
          <a:custGeom>
            <a:avLst/>
            <a:gdLst/>
            <a:ahLst/>
            <a:cxnLst/>
            <a:rect l="l" t="t" r="r" b="b"/>
            <a:pathLst>
              <a:path w="6021705" h="2833370">
                <a:moveTo>
                  <a:pt x="0" y="2833370"/>
                </a:moveTo>
                <a:lnTo>
                  <a:pt x="6021704" y="2833370"/>
                </a:lnTo>
                <a:lnTo>
                  <a:pt x="6021704" y="0"/>
                </a:lnTo>
                <a:lnTo>
                  <a:pt x="0" y="0"/>
                </a:lnTo>
                <a:lnTo>
                  <a:pt x="0" y="283337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24255" y="919734"/>
            <a:ext cx="5755640" cy="2672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Chrome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浏览器提供了一个非常好用的调试工具，可以用来调试我们的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结构和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400" spc="-75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使用调试工具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	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Ctrl+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滚轮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可以放大开发者工具代码大小。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	左边是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元素结构，右边是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	右边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样式可以改动数值（左右箭头或者直接输入）和查看颜色。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④	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 + 0</a:t>
            </a:r>
            <a:r>
              <a:rPr dirty="0" sz="105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复原浏览器大小。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⑤	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如果点击元素，发现右侧没有样式引入，极有可能是类名或者样式引入错误。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0670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⑥	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如果有样式，但是样式前面有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黄色叹号提示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，则是样式属性书写错误。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7. Chrome</a:t>
            </a:r>
            <a:r>
              <a:rPr dirty="0" spc="-80"/>
              <a:t> </a:t>
            </a:r>
            <a:r>
              <a:rPr dirty="0" spc="-5">
                <a:latin typeface="微软雅黑"/>
                <a:cs typeface="微软雅黑"/>
              </a:rPr>
              <a:t>调试工具</a:t>
            </a: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5029"/>
            <a:ext cx="2254250" cy="271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1170" algn="l"/>
              </a:tabLst>
            </a:pPr>
            <a:r>
              <a:rPr dirty="0" sz="1700" b="1">
                <a:solidFill>
                  <a:srgbClr val="585858"/>
                </a:solidFill>
                <a:latin typeface="微软雅黑"/>
                <a:cs typeface="微软雅黑"/>
              </a:rPr>
              <a:t>1.2	CSS</a:t>
            </a:r>
            <a:r>
              <a:rPr dirty="0" sz="1700" spc="-7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700" b="1">
                <a:solidFill>
                  <a:srgbClr val="585858"/>
                </a:solidFill>
                <a:latin typeface="微软雅黑"/>
                <a:cs typeface="微软雅黑"/>
              </a:rPr>
              <a:t>网页的美容师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514" y="1410715"/>
            <a:ext cx="6451600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总结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主要做结构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显示元素内容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CSS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美化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布局网页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3.  CSS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最大价值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由 </a:t>
            </a:r>
            <a:r>
              <a:rPr dirty="0" sz="1050" spc="-5" b="1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专注去做结构呈现，样式交给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，即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结构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( </a:t>
            </a:r>
            <a:r>
              <a:rPr dirty="0" sz="1050" spc="-5" b="1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)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与样式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(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CSS )</a:t>
            </a:r>
            <a:r>
              <a:rPr dirty="0" sz="1050" spc="85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相分离。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325080"/>
            <a:ext cx="6424295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时，需要遵从一定的规范，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也是如此。要想熟练地使用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对网页进行修饰，首先需要了解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样式规则。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-10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规则由两个主要的部分构成：选择器以及一条或多条声明。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4917" y="2322842"/>
            <a:ext cx="2727325" cy="841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3392" y="2321318"/>
            <a:ext cx="2730500" cy="845185"/>
          </a:xfrm>
          <a:custGeom>
            <a:avLst/>
            <a:gdLst/>
            <a:ahLst/>
            <a:cxnLst/>
            <a:rect l="l" t="t" r="r" b="b"/>
            <a:pathLst>
              <a:path w="2730500" h="845185">
                <a:moveTo>
                  <a:pt x="0" y="844918"/>
                </a:moveTo>
                <a:lnTo>
                  <a:pt x="2730500" y="844918"/>
                </a:lnTo>
                <a:lnTo>
                  <a:pt x="2730500" y="0"/>
                </a:lnTo>
                <a:lnTo>
                  <a:pt x="0" y="0"/>
                </a:lnTo>
                <a:lnTo>
                  <a:pt x="0" y="844918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8301" y="3454146"/>
            <a:ext cx="5022215" cy="147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0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选择器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是用于指定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样式的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，花括号内是对该对象设置的具体样式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属性和属性值以“键值对”的形式出现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属性是对指定的对象设置的样式属性，例如字体大小、文本颜色等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属性和属性值之间用英文“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”分开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多个“键值对”之间用英文“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”进行区分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语法规范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1403096"/>
            <a:ext cx="550989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所有的样式，都包含在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&lt;style&gt;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标签内，表示是样式表。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&lt;style&gt;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一般写到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&lt;/head&gt;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上方。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174" y="1783714"/>
            <a:ext cx="6527800" cy="2047875"/>
          </a:xfrm>
          <a:custGeom>
            <a:avLst/>
            <a:gdLst/>
            <a:ahLst/>
            <a:cxnLst/>
            <a:rect l="l" t="t" r="r" b="b"/>
            <a:pathLst>
              <a:path w="6527800" h="2047875">
                <a:moveTo>
                  <a:pt x="0" y="2047875"/>
                </a:moveTo>
                <a:lnTo>
                  <a:pt x="6527800" y="2047875"/>
                </a:lnTo>
                <a:lnTo>
                  <a:pt x="6527800" y="0"/>
                </a:lnTo>
                <a:lnTo>
                  <a:pt x="0" y="0"/>
                </a:lnTo>
                <a:lnTo>
                  <a:pt x="0" y="204787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8174" y="1783714"/>
            <a:ext cx="6527800" cy="204787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860"/>
              </a:spcBef>
            </a:pPr>
            <a:r>
              <a:rPr dirty="0" sz="1050" spc="-5">
                <a:latin typeface="Courier New"/>
                <a:cs typeface="Courier New"/>
              </a:rPr>
              <a:t>&lt;head&gt;</a:t>
            </a:r>
            <a:endParaRPr sz="1050">
              <a:latin typeface="Courier New"/>
              <a:cs typeface="Courier New"/>
            </a:endParaRPr>
          </a:p>
          <a:p>
            <a:pPr marL="487680" marR="5633085" indent="-158750">
              <a:lnSpc>
                <a:spcPts val="1900"/>
              </a:lnSpc>
              <a:spcBef>
                <a:spcPts val="150"/>
              </a:spcBef>
            </a:pPr>
            <a:r>
              <a:rPr dirty="0" sz="1050" spc="-10">
                <a:latin typeface="Courier New"/>
                <a:cs typeface="Courier New"/>
              </a:rPr>
              <a:t>&lt;s</a:t>
            </a:r>
            <a:r>
              <a:rPr dirty="0" sz="1050" spc="-5">
                <a:latin typeface="Courier New"/>
                <a:cs typeface="Courier New"/>
              </a:rPr>
              <a:t>t</a:t>
            </a:r>
            <a:r>
              <a:rPr dirty="0" sz="1050" spc="-10">
                <a:latin typeface="Courier New"/>
                <a:cs typeface="Courier New"/>
              </a:rPr>
              <a:t>yl</a:t>
            </a:r>
            <a:r>
              <a:rPr dirty="0" sz="1050" spc="-15">
                <a:latin typeface="Courier New"/>
                <a:cs typeface="Courier New"/>
              </a:rPr>
              <a:t>e</a:t>
            </a:r>
            <a:r>
              <a:rPr dirty="0" sz="1050">
                <a:latin typeface="Courier New"/>
                <a:cs typeface="Courier New"/>
              </a:rPr>
              <a:t>&gt; </a:t>
            </a:r>
            <a:r>
              <a:rPr dirty="0" sz="105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h4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647700">
              <a:lnSpc>
                <a:spcPct val="100000"/>
              </a:lnSpc>
              <a:spcBef>
                <a:spcPts val="45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blue;</a:t>
            </a:r>
            <a:endParaRPr sz="1050">
              <a:latin typeface="Courier New"/>
              <a:cs typeface="Courier New"/>
            </a:endParaRPr>
          </a:p>
          <a:p>
            <a:pPr marL="647700">
              <a:lnSpc>
                <a:spcPct val="100000"/>
              </a:lnSpc>
              <a:spcBef>
                <a:spcPts val="635"/>
              </a:spcBef>
            </a:pPr>
            <a:r>
              <a:rPr dirty="0" sz="1050" spc="-10">
                <a:latin typeface="Courier New"/>
                <a:cs typeface="Courier New"/>
              </a:rPr>
              <a:t>font-size:</a:t>
            </a:r>
            <a:r>
              <a:rPr dirty="0" sz="1050" spc="-6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100px;</a:t>
            </a:r>
            <a:endParaRPr sz="105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&lt;/style&gt;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&lt;/head&gt;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语法规范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 CSS</a:t>
            </a:r>
            <a:r>
              <a:rPr dirty="0" spc="-105"/>
              <a:t> </a:t>
            </a:r>
            <a:r>
              <a:rPr dirty="0" spc="-5">
                <a:latin typeface="微软雅黑"/>
                <a:cs typeface="微软雅黑"/>
              </a:rPr>
              <a:t>简介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301" y="877570"/>
            <a:ext cx="18548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CSS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代码风格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301" y="2154301"/>
            <a:ext cx="1275715" cy="1271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1.</a:t>
            </a:r>
            <a:r>
              <a:rPr dirty="0" sz="1200" spc="-10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样式格式书写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2.</a:t>
            </a:r>
            <a:r>
              <a:rPr dirty="0" sz="1200" spc="-10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样式大小写风格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3.</a:t>
            </a:r>
            <a:r>
              <a:rPr dirty="0" sz="1200" spc="-10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585858"/>
                </a:solidFill>
                <a:latin typeface="微软雅黑"/>
                <a:cs typeface="微软雅黑"/>
              </a:rPr>
              <a:t>样式空格风格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301" y="1403096"/>
            <a:ext cx="356235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以下代码书写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风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格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不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强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制规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范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符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合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实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际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开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发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书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写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方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2020-10-08T22:50:46Z</dcterms:created>
  <dcterms:modified xsi:type="dcterms:W3CDTF">2020-10-08T22:50:46Z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2020-10-08T00:00:00Z</vt:filetime>
  </property>
</Properties>
</file>